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304" r:id="rId4"/>
    <p:sldId id="305" r:id="rId5"/>
    <p:sldId id="306" r:id="rId6"/>
    <p:sldId id="307" r:id="rId7"/>
    <p:sldId id="283" r:id="rId8"/>
    <p:sldId id="284" r:id="rId9"/>
    <p:sldId id="286" r:id="rId10"/>
    <p:sldId id="285" r:id="rId11"/>
    <p:sldId id="287" r:id="rId12"/>
    <p:sldId id="291" r:id="rId13"/>
    <p:sldId id="292" r:id="rId14"/>
    <p:sldId id="294" r:id="rId15"/>
    <p:sldId id="293" r:id="rId16"/>
    <p:sldId id="296" r:id="rId17"/>
    <p:sldId id="302" r:id="rId18"/>
    <p:sldId id="297" r:id="rId19"/>
    <p:sldId id="298" r:id="rId20"/>
    <p:sldId id="299" r:id="rId21"/>
    <p:sldId id="301" r:id="rId22"/>
    <p:sldId id="308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84410" autoAdjust="0"/>
  </p:normalViewPr>
  <p:slideViewPr>
    <p:cSldViewPr snapToGrid="0">
      <p:cViewPr varScale="1">
        <p:scale>
          <a:sx n="115" d="100"/>
          <a:sy n="115" d="100"/>
        </p:scale>
        <p:origin x="1512" y="102"/>
      </p:cViewPr>
      <p:guideLst>
        <p:guide pos="2880"/>
        <p:guide orient="horz" pos="21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892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76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91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499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02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91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05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29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4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2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14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통상적인 로봇 컨트롤 프레임워크에 대한 전반적인 설명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22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1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5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46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32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0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53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07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11" Type="http://schemas.openxmlformats.org/officeDocument/2006/relationships/image" Target="../media/image45.png"/><Relationship Id="rId4" Type="http://schemas.openxmlformats.org/officeDocument/2006/relationships/notesSlide" Target="../notesSlides/notesSlide11.xml"/><Relationship Id="rId1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18" Type="http://schemas.openxmlformats.org/officeDocument/2006/relationships/image" Target="../media/image350.png"/><Relationship Id="rId26" Type="http://schemas.openxmlformats.org/officeDocument/2006/relationships/image" Target="../media/image430.png"/><Relationship Id="rId3" Type="http://schemas.openxmlformats.org/officeDocument/2006/relationships/image" Target="../media/image200.png"/><Relationship Id="rId21" Type="http://schemas.openxmlformats.org/officeDocument/2006/relationships/image" Target="../media/image38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5" Type="http://schemas.openxmlformats.org/officeDocument/2006/relationships/image" Target="../media/image42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0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24" Type="http://schemas.openxmlformats.org/officeDocument/2006/relationships/image" Target="../media/image410.png"/><Relationship Id="rId5" Type="http://schemas.openxmlformats.org/officeDocument/2006/relationships/image" Target="../media/image220.png"/><Relationship Id="rId15" Type="http://schemas.openxmlformats.org/officeDocument/2006/relationships/image" Target="../media/image320.png"/><Relationship Id="rId23" Type="http://schemas.openxmlformats.org/officeDocument/2006/relationships/image" Target="../media/image400.png"/><Relationship Id="rId10" Type="http://schemas.openxmlformats.org/officeDocument/2006/relationships/image" Target="../media/image270.png"/><Relationship Id="rId19" Type="http://schemas.openxmlformats.org/officeDocument/2006/relationships/image" Target="../media/image36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Relationship Id="rId14" Type="http://schemas.openxmlformats.org/officeDocument/2006/relationships/image" Target="../media/image310.png"/><Relationship Id="rId22" Type="http://schemas.openxmlformats.org/officeDocument/2006/relationships/image" Target="../media/image390.png"/><Relationship Id="rId27" Type="http://schemas.openxmlformats.org/officeDocument/2006/relationships/image" Target="../media/image4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12" Type="http://schemas.openxmlformats.org/officeDocument/2006/relationships/image" Target="../media/image6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640.png"/><Relationship Id="rId5" Type="http://schemas.openxmlformats.org/officeDocument/2006/relationships/image" Target="../media/image580.png"/><Relationship Id="rId15" Type="http://schemas.openxmlformats.org/officeDocument/2006/relationships/image" Target="../media/image6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Relationship Id="rId14" Type="http://schemas.openxmlformats.org/officeDocument/2006/relationships/image" Target="../media/image6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9.mp4"/><Relationship Id="rId7" Type="http://schemas.openxmlformats.org/officeDocument/2006/relationships/image" Target="../media/image2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microsoft.com/office/2007/relationships/media" Target="../media/media1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image" Target="../media/image26.png"/><Relationship Id="rId5" Type="http://schemas.microsoft.com/office/2007/relationships/media" Target="../media/media12.mp4"/><Relationship Id="rId10" Type="http://schemas.openxmlformats.org/officeDocument/2006/relationships/image" Target="../media/image25.png"/><Relationship Id="rId4" Type="http://schemas.openxmlformats.org/officeDocument/2006/relationships/video" Target="../media/media11.mp4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microsoft.com/office/2007/relationships/media" Target="../media/media14.mp4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video" Target="../media/media14.mp4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20.png"/><Relationship Id="rId3" Type="http://schemas.microsoft.com/office/2007/relationships/media" Target="../media/media12.mp4"/><Relationship Id="rId7" Type="http://schemas.microsoft.com/office/2007/relationships/media" Target="../media/media10.mp4"/><Relationship Id="rId12" Type="http://schemas.openxmlformats.org/officeDocument/2006/relationships/image" Target="../media/image18.png"/><Relationship Id="rId2" Type="http://schemas.openxmlformats.org/officeDocument/2006/relationships/video" Target="../media/media14.mp4"/><Relationship Id="rId16" Type="http://schemas.openxmlformats.org/officeDocument/2006/relationships/image" Target="../media/image26.png"/><Relationship Id="rId1" Type="http://schemas.microsoft.com/office/2007/relationships/media" Target="../media/media14.mp4"/><Relationship Id="rId6" Type="http://schemas.openxmlformats.org/officeDocument/2006/relationships/video" Target="../media/media11.mp4"/><Relationship Id="rId11" Type="http://schemas.openxmlformats.org/officeDocument/2006/relationships/image" Target="../media/image28.png"/><Relationship Id="rId5" Type="http://schemas.microsoft.com/office/2007/relationships/media" Target="../media/media11.mp4"/><Relationship Id="rId15" Type="http://schemas.openxmlformats.org/officeDocument/2006/relationships/image" Target="../media/image25.png"/><Relationship Id="rId10" Type="http://schemas.openxmlformats.org/officeDocument/2006/relationships/notesSlide" Target="../notesSlides/notesSlide22.xml"/><Relationship Id="rId4" Type="http://schemas.openxmlformats.org/officeDocument/2006/relationships/video" Target="../media/media1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74"/>
            <a:ext cx="7772400" cy="1786823"/>
          </a:xfrm>
        </p:spPr>
        <p:txBody>
          <a:bodyPr>
            <a:noAutofit/>
          </a:bodyPr>
          <a:lstStyle/>
          <a:p>
            <a:r>
              <a:rPr lang="en-US" altLang="ko-KR" sz="4000" b="1" dirty="0"/>
              <a:t>A Reactive Online Optimization Based Whole Body </a:t>
            </a:r>
            <a:r>
              <a:rPr lang="en-US" altLang="ko-KR" sz="4000" b="1" dirty="0" err="1"/>
              <a:t>Contol</a:t>
            </a:r>
            <a:r>
              <a:rPr lang="en-US" altLang="ko-KR" sz="4000" b="1" dirty="0"/>
              <a:t> for Quadruped Locomotion Over Challenging Terrain</a:t>
            </a:r>
            <a:endParaRPr lang="ko-KR" altLang="en-US" sz="4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67565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2</a:t>
            </a:r>
          </a:p>
          <a:p>
            <a:r>
              <a:rPr lang="en-US" altLang="ko-KR" dirty="0" smtClean="0"/>
              <a:t>20185570 - Hong </a:t>
            </a:r>
            <a:r>
              <a:rPr lang="en-US" altLang="ko-KR" dirty="0" err="1" smtClean="0"/>
              <a:t>Seung</a:t>
            </a:r>
            <a:r>
              <a:rPr lang="en-US" altLang="ko-KR" dirty="0" smtClean="0"/>
              <a:t> woo</a:t>
            </a:r>
          </a:p>
          <a:p>
            <a:r>
              <a:rPr lang="en-US" altLang="ko-KR" dirty="0" smtClean="0"/>
              <a:t>20183633 - Choe JongHun</a:t>
            </a:r>
            <a:endParaRPr lang="ko-KR" altLang="en-US" dirty="0"/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827415"/>
            <a:ext cx="82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4191"/>
                </a:solidFill>
              </a:rPr>
              <a:t>[CE554] Mechanical Design of Civil Robot</a:t>
            </a:r>
            <a:endParaRPr lang="ko-KR" altLang="en-US" sz="3200" dirty="0">
              <a:solidFill>
                <a:srgbClr val="00419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November 6,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High-Level Controller</a:t>
            </a:r>
            <a:endParaRPr lang="ko-KR" alt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774081" y="883299"/>
            <a:ext cx="6756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Capture Point with offset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123255" y="1394042"/>
            <a:ext cx="7061536" cy="400110"/>
            <a:chOff x="2250242" y="1394042"/>
            <a:chExt cx="7061536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250242" y="1436560"/>
                  <a:ext cx="4835876" cy="32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𝐶𝑜𝑀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𝐶𝑜𝑀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=0.15,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=−0.005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0242" y="1436560"/>
                  <a:ext cx="4835876" cy="321178"/>
                </a:xfrm>
                <a:prstGeom prst="rect">
                  <a:avLst/>
                </a:prstGeom>
                <a:blipFill>
                  <a:blip r:embed="rId9"/>
                  <a:stretch>
                    <a:fillRect l="-252" t="-1923" r="-756" b="-30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오른쪽 화살표 4"/>
            <p:cNvSpPr/>
            <p:nvPr/>
          </p:nvSpPr>
          <p:spPr>
            <a:xfrm>
              <a:off x="7152910" y="1443970"/>
              <a:ext cx="606176" cy="30025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25878" y="1394042"/>
              <a:ext cx="1485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Acceleration!</a:t>
              </a:r>
              <a:endParaRPr lang="ko-KR" altLang="en-US" sz="2000" dirty="0"/>
            </a:p>
          </p:txBody>
        </p:sp>
      </p:grpSp>
      <p:pic>
        <p:nvPicPr>
          <p:cNvPr id="10" name="bandicam 2018-11-06 11-15-08-3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46954" y="1904785"/>
            <a:ext cx="72636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High-Level Controller</a:t>
            </a:r>
            <a:endParaRPr lang="ko-KR" alt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774081" y="883299"/>
            <a:ext cx="6756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To follow specific desired </a:t>
            </a:r>
            <a:r>
              <a:rPr lang="en-US" altLang="ko-KR" sz="2000" dirty="0" err="1" smtClean="0"/>
              <a:t>CoM</a:t>
            </a:r>
            <a:r>
              <a:rPr lang="en-US" altLang="ko-KR" sz="2000" dirty="0" smtClean="0"/>
              <a:t> velocity[1],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4081" y="1507928"/>
                <a:ext cx="4893294" cy="578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𝑑𝑒𝑠𝑖𝑟𝑒𝑑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1" y="1507928"/>
                <a:ext cx="4893294" cy="5782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bandicam 2018-11-06 15-43-02-74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9600" y="3117219"/>
            <a:ext cx="7264800" cy="2929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237103"/>
            <a:ext cx="3810000" cy="381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449" y="6115982"/>
            <a:ext cx="8324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[1] Marc H. </a:t>
            </a:r>
            <a:r>
              <a:rPr lang="en-US" altLang="ko-KR" sz="1000" dirty="0" err="1"/>
              <a:t>Raibert</a:t>
            </a:r>
            <a:r>
              <a:rPr lang="en-US" altLang="ko-KR" sz="1000" dirty="0"/>
              <a:t>. 1986. Legged Robots that Balance. Massachusetts Institute of Technology, Cambridge, MA, USA.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74081" y="2361889"/>
                <a:ext cx="457897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=0.288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1" y="2361889"/>
                <a:ext cx="4578970" cy="395686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7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High-Level Controller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1974" y="1077484"/>
                <a:ext cx="5495925" cy="806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 smtClean="0"/>
                  <a:t>It is hard to get perfect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</m:sub>
                    </m:sSub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from the sensor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/>
                  <a:t>Therefore, it cause a drift</a:t>
                </a:r>
                <a:r>
                  <a:rPr lang="en-US" altLang="ko-KR" sz="2000" dirty="0" smtClean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4" y="1077484"/>
                <a:ext cx="5495925" cy="806375"/>
              </a:xfrm>
              <a:prstGeom prst="rect">
                <a:avLst/>
              </a:prstGeom>
              <a:blipFill>
                <a:blip r:embed="rId5"/>
                <a:stretch>
                  <a:fillRect l="-1109" b="-128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akaoTalk_Video_20181106_2124_18_9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502" y="2078044"/>
            <a:ext cx="7348503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3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High-Level Controller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14437" y="4015377"/>
                <a:ext cx="6715126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𝑑𝑒𝑠𝑖𝑟𝑒𝑑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37" y="4015377"/>
                <a:ext cx="6715126" cy="693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14437" y="2029769"/>
                <a:ext cx="3275769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37" y="2029769"/>
                <a:ext cx="3275769" cy="397866"/>
              </a:xfrm>
              <a:prstGeom prst="rect">
                <a:avLst/>
              </a:prstGeom>
              <a:blipFill>
                <a:blip r:embed="rId4"/>
                <a:stretch>
                  <a:fillRect l="-743" t="-3077" r="-1115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14437" y="2695742"/>
                <a:ext cx="353731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𝑜𝑓𝑓𝑠𝑒𝑡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37" y="2695742"/>
                <a:ext cx="3537315" cy="397866"/>
              </a:xfrm>
              <a:prstGeom prst="rect">
                <a:avLst/>
              </a:prstGeom>
              <a:blipFill>
                <a:blip r:embed="rId5"/>
                <a:stretch>
                  <a:fillRect l="-2586" r="-2759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14437" y="3361715"/>
                <a:ext cx="393300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𝑜𝑓𝑓𝑠𝑒𝑡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37" y="3361715"/>
                <a:ext cx="3933000" cy="385555"/>
              </a:xfrm>
              <a:prstGeom prst="rect">
                <a:avLst/>
              </a:prstGeom>
              <a:blipFill>
                <a:blip r:embed="rId6"/>
                <a:stretch>
                  <a:fillRect l="-465" t="-1563" r="-2171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61974" y="1077484"/>
            <a:ext cx="619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/>
              <a:t>A drift-compensation loop is added to feedback loop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51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High-Level Controller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875" y="1095375"/>
                <a:ext cx="2371726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1095375"/>
                <a:ext cx="2371726" cy="423770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08" y="2907891"/>
            <a:ext cx="5333333" cy="4000000"/>
          </a:xfrm>
          <a:prstGeom prst="rect">
            <a:avLst/>
          </a:prstGeom>
        </p:spPr>
      </p:pic>
      <p:pic>
        <p:nvPicPr>
          <p:cNvPr id="3" name="KakaoTalk_Video_20181106_2128_42_5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4504" y="1731221"/>
            <a:ext cx="73485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High-Level Controller</a:t>
            </a:r>
            <a:endParaRPr lang="ko-KR" altLang="en-US" sz="3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58754" y="1772488"/>
            <a:ext cx="8640000" cy="3240000"/>
            <a:chOff x="369412" y="2171698"/>
            <a:chExt cx="8640000" cy="3240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12" y="2171698"/>
              <a:ext cx="4320000" cy="324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12" y="2171698"/>
              <a:ext cx="4320000" cy="32400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385291" y="5012488"/>
            <a:ext cx="20669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Without feedback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890937" y="5012488"/>
            <a:ext cx="1695634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With feedback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9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339334" y="1662527"/>
            <a:ext cx="3518507" cy="2259879"/>
            <a:chOff x="4313409" y="2889173"/>
            <a:chExt cx="4374654" cy="2809769"/>
          </a:xfrm>
        </p:grpSpPr>
        <p:grpSp>
          <p:nvGrpSpPr>
            <p:cNvPr id="156" name="그룹 155"/>
            <p:cNvGrpSpPr/>
            <p:nvPr/>
          </p:nvGrpSpPr>
          <p:grpSpPr>
            <a:xfrm>
              <a:off x="5689068" y="3136687"/>
              <a:ext cx="2998995" cy="2190812"/>
              <a:chOff x="2595348" y="3823319"/>
              <a:chExt cx="2998995" cy="2190812"/>
            </a:xfrm>
          </p:grpSpPr>
          <p:sp>
            <p:nvSpPr>
              <p:cNvPr id="130" name="순서도: 데이터 129"/>
              <p:cNvSpPr/>
              <p:nvPr/>
            </p:nvSpPr>
            <p:spPr>
              <a:xfrm rot="1201027">
                <a:off x="2595348" y="5400838"/>
                <a:ext cx="2903072" cy="391163"/>
              </a:xfrm>
              <a:prstGeom prst="flowChartInputOutpu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4943930" y="4362335"/>
                <a:ext cx="650413" cy="1418014"/>
                <a:chOff x="2664480" y="4327702"/>
                <a:chExt cx="650413" cy="1418014"/>
              </a:xfrm>
            </p:grpSpPr>
            <p:sp>
              <p:nvSpPr>
                <p:cNvPr id="92" name="원통 91"/>
                <p:cNvSpPr/>
                <p:nvPr/>
              </p:nvSpPr>
              <p:spPr>
                <a:xfrm rot="6702525">
                  <a:off x="2742129" y="4280400"/>
                  <a:ext cx="153086" cy="247690"/>
                </a:xfrm>
                <a:prstGeom prst="can">
                  <a:avLst>
                    <a:gd name="adj" fmla="val 8089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순서도: 직접 액세스 저장소 92"/>
                <p:cNvSpPr/>
                <p:nvPr/>
              </p:nvSpPr>
              <p:spPr>
                <a:xfrm rot="9846519">
                  <a:off x="2664480" y="4694470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4" name="직선 연결선 93"/>
                <p:cNvCxnSpPr/>
                <p:nvPr/>
              </p:nvCxnSpPr>
              <p:spPr>
                <a:xfrm flipV="1">
                  <a:off x="2789340" y="4471231"/>
                  <a:ext cx="0" cy="2219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/>
                <p:nvPr/>
              </p:nvCxnSpPr>
              <p:spPr>
                <a:xfrm flipH="1" flipV="1">
                  <a:off x="2833062" y="4842628"/>
                  <a:ext cx="335588" cy="28848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6" name="순서도: 직접 액세스 저장소 95"/>
                <p:cNvSpPr/>
                <p:nvPr/>
              </p:nvSpPr>
              <p:spPr>
                <a:xfrm rot="9846519">
                  <a:off x="3065173" y="5131718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7" name="직선 연결선 96"/>
                <p:cNvCxnSpPr/>
                <p:nvPr/>
              </p:nvCxnSpPr>
              <p:spPr>
                <a:xfrm flipV="1">
                  <a:off x="2785767" y="5291570"/>
                  <a:ext cx="403164" cy="3541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8" name="타원 97"/>
                <p:cNvSpPr/>
                <p:nvPr/>
              </p:nvSpPr>
              <p:spPr>
                <a:xfrm>
                  <a:off x="2704461" y="5633905"/>
                  <a:ext cx="111811" cy="1118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" name="그룹 51"/>
              <p:cNvGrpSpPr/>
              <p:nvPr/>
            </p:nvGrpSpPr>
            <p:grpSpPr>
              <a:xfrm>
                <a:off x="3641968" y="3823319"/>
                <a:ext cx="650413" cy="1418014"/>
                <a:chOff x="2816880" y="4480102"/>
                <a:chExt cx="650413" cy="1418014"/>
              </a:xfrm>
            </p:grpSpPr>
            <p:sp>
              <p:nvSpPr>
                <p:cNvPr id="63" name="원통 62"/>
                <p:cNvSpPr/>
                <p:nvPr/>
              </p:nvSpPr>
              <p:spPr>
                <a:xfrm rot="6702525">
                  <a:off x="2894529" y="4432800"/>
                  <a:ext cx="153086" cy="247690"/>
                </a:xfrm>
                <a:prstGeom prst="can">
                  <a:avLst>
                    <a:gd name="adj" fmla="val 8089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순서도: 직접 액세스 저장소 63"/>
                <p:cNvSpPr/>
                <p:nvPr/>
              </p:nvSpPr>
              <p:spPr>
                <a:xfrm rot="9846519">
                  <a:off x="2816880" y="4846870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5" name="직선 연결선 64"/>
                <p:cNvCxnSpPr/>
                <p:nvPr/>
              </p:nvCxnSpPr>
              <p:spPr>
                <a:xfrm flipV="1">
                  <a:off x="2941740" y="4623631"/>
                  <a:ext cx="0" cy="2219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2985462" y="4995028"/>
                  <a:ext cx="335588" cy="28848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순서도: 직접 액세스 저장소 69"/>
                <p:cNvSpPr/>
                <p:nvPr/>
              </p:nvSpPr>
              <p:spPr>
                <a:xfrm rot="9846519">
                  <a:off x="3217573" y="5284118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1" name="직선 연결선 70"/>
                <p:cNvCxnSpPr/>
                <p:nvPr/>
              </p:nvCxnSpPr>
              <p:spPr>
                <a:xfrm flipV="1">
                  <a:off x="2938167" y="5443970"/>
                  <a:ext cx="403164" cy="3541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2" name="타원 71"/>
                <p:cNvSpPr/>
                <p:nvPr/>
              </p:nvSpPr>
              <p:spPr>
                <a:xfrm>
                  <a:off x="2856861" y="5786305"/>
                  <a:ext cx="111811" cy="1118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6" name="직선 연결선 35"/>
              <p:cNvCxnSpPr/>
              <p:nvPr/>
            </p:nvCxnSpPr>
            <p:spPr>
              <a:xfrm flipV="1">
                <a:off x="3088790" y="3892666"/>
                <a:ext cx="662788" cy="16523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>
              <a:xfrm>
                <a:off x="2841008" y="4011050"/>
                <a:ext cx="650413" cy="1418014"/>
                <a:chOff x="2664480" y="4327702"/>
                <a:chExt cx="650413" cy="1418014"/>
              </a:xfrm>
            </p:grpSpPr>
            <p:sp>
              <p:nvSpPr>
                <p:cNvPr id="48" name="원통 47"/>
                <p:cNvSpPr/>
                <p:nvPr/>
              </p:nvSpPr>
              <p:spPr>
                <a:xfrm rot="6702525">
                  <a:off x="2742129" y="4280400"/>
                  <a:ext cx="153086" cy="247690"/>
                </a:xfrm>
                <a:prstGeom prst="can">
                  <a:avLst>
                    <a:gd name="adj" fmla="val 8089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순서도: 직접 액세스 저장소 7"/>
                <p:cNvSpPr/>
                <p:nvPr/>
              </p:nvSpPr>
              <p:spPr>
                <a:xfrm rot="9846519">
                  <a:off x="2664480" y="4694470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6" name="직선 연결선 55"/>
                <p:cNvCxnSpPr/>
                <p:nvPr/>
              </p:nvCxnSpPr>
              <p:spPr>
                <a:xfrm flipV="1">
                  <a:off x="2789340" y="4471231"/>
                  <a:ext cx="0" cy="2219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 flipV="1">
                  <a:off x="2833062" y="4842628"/>
                  <a:ext cx="335588" cy="28848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순서도: 직접 액세스 저장소 59"/>
                <p:cNvSpPr/>
                <p:nvPr/>
              </p:nvSpPr>
              <p:spPr>
                <a:xfrm rot="9846519">
                  <a:off x="3065173" y="5131718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/>
                <p:cNvCxnSpPr/>
                <p:nvPr/>
              </p:nvCxnSpPr>
              <p:spPr>
                <a:xfrm flipV="1">
                  <a:off x="2785767" y="5291570"/>
                  <a:ext cx="403164" cy="3541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타원 19"/>
                <p:cNvSpPr/>
                <p:nvPr/>
              </p:nvSpPr>
              <p:spPr>
                <a:xfrm>
                  <a:off x="2704461" y="5633905"/>
                  <a:ext cx="111811" cy="1118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1" name="직선 연결선 80"/>
              <p:cNvCxnSpPr/>
              <p:nvPr/>
            </p:nvCxnSpPr>
            <p:spPr>
              <a:xfrm flipH="1" flipV="1">
                <a:off x="3388579" y="3990777"/>
                <a:ext cx="1344226" cy="53519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그룹 81"/>
              <p:cNvGrpSpPr/>
              <p:nvPr/>
            </p:nvGrpSpPr>
            <p:grpSpPr>
              <a:xfrm>
                <a:off x="4193632" y="4596117"/>
                <a:ext cx="650413" cy="1418014"/>
                <a:chOff x="2664480" y="4327702"/>
                <a:chExt cx="650413" cy="1418014"/>
              </a:xfrm>
            </p:grpSpPr>
            <p:sp>
              <p:nvSpPr>
                <p:cNvPr id="83" name="원통 82"/>
                <p:cNvSpPr/>
                <p:nvPr/>
              </p:nvSpPr>
              <p:spPr>
                <a:xfrm rot="6702525">
                  <a:off x="2742129" y="4280400"/>
                  <a:ext cx="153086" cy="247690"/>
                </a:xfrm>
                <a:prstGeom prst="can">
                  <a:avLst>
                    <a:gd name="adj" fmla="val 8089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순서도: 직접 액세스 저장소 83"/>
                <p:cNvSpPr/>
                <p:nvPr/>
              </p:nvSpPr>
              <p:spPr>
                <a:xfrm rot="9846519">
                  <a:off x="2664480" y="4694470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5" name="직선 연결선 84"/>
                <p:cNvCxnSpPr/>
                <p:nvPr/>
              </p:nvCxnSpPr>
              <p:spPr>
                <a:xfrm flipV="1">
                  <a:off x="2789340" y="4471231"/>
                  <a:ext cx="0" cy="2219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/>
                <p:cNvCxnSpPr/>
                <p:nvPr/>
              </p:nvCxnSpPr>
              <p:spPr>
                <a:xfrm flipH="1" flipV="1">
                  <a:off x="2833062" y="4842628"/>
                  <a:ext cx="335588" cy="28848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순서도: 직접 액세스 저장소 86"/>
                <p:cNvSpPr/>
                <p:nvPr/>
              </p:nvSpPr>
              <p:spPr>
                <a:xfrm rot="9846519">
                  <a:off x="3065173" y="5131718"/>
                  <a:ext cx="249720" cy="155470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/>
                <p:nvPr/>
              </p:nvCxnSpPr>
              <p:spPr>
                <a:xfrm flipV="1">
                  <a:off x="2785767" y="5291570"/>
                  <a:ext cx="403164" cy="3541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9" name="타원 88"/>
                <p:cNvSpPr/>
                <p:nvPr/>
              </p:nvSpPr>
              <p:spPr>
                <a:xfrm>
                  <a:off x="2704461" y="5633905"/>
                  <a:ext cx="111811" cy="1118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90" name="직선 연결선 89"/>
              <p:cNvCxnSpPr/>
              <p:nvPr/>
            </p:nvCxnSpPr>
            <p:spPr>
              <a:xfrm flipV="1">
                <a:off x="4390383" y="4438189"/>
                <a:ext cx="662788" cy="16523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/>
            <p:cNvGrpSpPr/>
            <p:nvPr/>
          </p:nvGrpSpPr>
          <p:grpSpPr>
            <a:xfrm>
              <a:off x="5068128" y="4577493"/>
              <a:ext cx="1134144" cy="1121449"/>
              <a:chOff x="216359" y="4954951"/>
              <a:chExt cx="1134144" cy="1121449"/>
            </a:xfrm>
          </p:grpSpPr>
          <p:cxnSp>
            <p:nvCxnSpPr>
              <p:cNvPr id="116" name="직선 화살표 연결선 115"/>
              <p:cNvCxnSpPr/>
              <p:nvPr/>
            </p:nvCxnSpPr>
            <p:spPr>
              <a:xfrm flipV="1">
                <a:off x="693184" y="5185427"/>
                <a:ext cx="0" cy="40057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7" name="직선 화살표 연결선 116"/>
              <p:cNvCxnSpPr/>
              <p:nvPr/>
            </p:nvCxnSpPr>
            <p:spPr>
              <a:xfrm>
                <a:off x="693184" y="5578163"/>
                <a:ext cx="46228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8" name="직선 화살표 연결선 117"/>
              <p:cNvCxnSpPr/>
              <p:nvPr/>
            </p:nvCxnSpPr>
            <p:spPr>
              <a:xfrm flipH="1">
                <a:off x="433443" y="5578163"/>
                <a:ext cx="259744" cy="192103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직사각형 119"/>
                  <p:cNvSpPr/>
                  <p:nvPr/>
                </p:nvSpPr>
                <p:spPr>
                  <a:xfrm>
                    <a:off x="840580" y="5202164"/>
                    <a:ext cx="412961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20" name="직사각형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580" y="5202164"/>
                    <a:ext cx="412961" cy="38266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216359" y="5398284"/>
                    <a:ext cx="408975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21" name="직사각형 1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359" y="5398284"/>
                    <a:ext cx="408975" cy="38266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395642" y="4954951"/>
                    <a:ext cx="395025" cy="38266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22" name="직사각형 1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5642" y="4954951"/>
                    <a:ext cx="395025" cy="382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7" name="TextBox 126"/>
              <p:cNvSpPr txBox="1"/>
              <p:nvPr/>
            </p:nvSpPr>
            <p:spPr>
              <a:xfrm flipH="1">
                <a:off x="224784" y="5770267"/>
                <a:ext cx="1125719" cy="30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Inertial frame</a:t>
                </a:r>
                <a:endParaRPr lang="ko-KR" alt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5" name="그룹 154"/>
            <p:cNvGrpSpPr/>
            <p:nvPr/>
          </p:nvGrpSpPr>
          <p:grpSpPr>
            <a:xfrm>
              <a:off x="4313409" y="3420780"/>
              <a:ext cx="2877525" cy="1631308"/>
              <a:chOff x="1219689" y="4107412"/>
              <a:chExt cx="2877525" cy="1631308"/>
            </a:xfrm>
          </p:grpSpPr>
          <p:cxnSp>
            <p:nvCxnSpPr>
              <p:cNvPr id="22" name="직선 연결선 21"/>
              <p:cNvCxnSpPr/>
              <p:nvPr/>
            </p:nvCxnSpPr>
            <p:spPr>
              <a:xfrm flipV="1">
                <a:off x="1538110" y="5370642"/>
                <a:ext cx="0" cy="30465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정육면체 25"/>
              <p:cNvSpPr/>
              <p:nvPr/>
            </p:nvSpPr>
            <p:spPr>
              <a:xfrm>
                <a:off x="1446322" y="5169144"/>
                <a:ext cx="199880" cy="199881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정육면체 26"/>
              <p:cNvSpPr/>
              <p:nvPr/>
            </p:nvSpPr>
            <p:spPr>
              <a:xfrm>
                <a:off x="1701647" y="5376067"/>
                <a:ext cx="199880" cy="199881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정육면체 27"/>
              <p:cNvSpPr/>
              <p:nvPr/>
            </p:nvSpPr>
            <p:spPr>
              <a:xfrm>
                <a:off x="1949299" y="5170138"/>
                <a:ext cx="199880" cy="199881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1619618" y="5269084"/>
                <a:ext cx="331659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flipV="1">
                <a:off x="1901527" y="5299353"/>
                <a:ext cx="113647" cy="10874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1801587" y="5186173"/>
                <a:ext cx="0" cy="22192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원통 31"/>
              <p:cNvSpPr/>
              <p:nvPr/>
            </p:nvSpPr>
            <p:spPr>
              <a:xfrm>
                <a:off x="1723898" y="4938484"/>
                <a:ext cx="153086" cy="247690"/>
              </a:xfrm>
              <a:prstGeom prst="ca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/>
              <p:cNvCxnSpPr/>
              <p:nvPr/>
            </p:nvCxnSpPr>
            <p:spPr>
              <a:xfrm flipV="1">
                <a:off x="1801587" y="4737046"/>
                <a:ext cx="0" cy="22192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원통 33"/>
              <p:cNvSpPr/>
              <p:nvPr/>
            </p:nvSpPr>
            <p:spPr>
              <a:xfrm rot="16200000">
                <a:off x="1723250" y="4571746"/>
                <a:ext cx="153086" cy="247690"/>
              </a:xfrm>
              <a:prstGeom prst="ca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원통 34"/>
              <p:cNvSpPr/>
              <p:nvPr/>
            </p:nvSpPr>
            <p:spPr>
              <a:xfrm rot="7765506">
                <a:off x="2099432" y="4570162"/>
                <a:ext cx="153086" cy="247690"/>
              </a:xfrm>
              <a:prstGeom prst="can">
                <a:avLst>
                  <a:gd name="adj" fmla="val 80899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5" idx="2"/>
              </p:cNvCxnSpPr>
              <p:nvPr/>
            </p:nvCxnSpPr>
            <p:spPr>
              <a:xfrm flipV="1">
                <a:off x="2224585" y="4292496"/>
                <a:ext cx="1872629" cy="34238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 flipH="1">
                <a:off x="1219689" y="4107412"/>
                <a:ext cx="1601232" cy="497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Under-actuated </a:t>
                </a:r>
              </a:p>
              <a:p>
                <a:r>
                  <a:rPr lang="en-US" altLang="ko-KR" sz="1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base coordinates</a:t>
                </a:r>
                <a:endParaRPr lang="ko-KR" alt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1" name="직선 연결선 130"/>
              <p:cNvCxnSpPr>
                <a:stCxn id="34" idx="3"/>
              </p:cNvCxnSpPr>
              <p:nvPr/>
            </p:nvCxnSpPr>
            <p:spPr>
              <a:xfrm flipV="1">
                <a:off x="1923638" y="4694007"/>
                <a:ext cx="193468" cy="158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6" name="그룹 145"/>
              <p:cNvGrpSpPr/>
              <p:nvPr/>
            </p:nvGrpSpPr>
            <p:grpSpPr>
              <a:xfrm>
                <a:off x="1357362" y="5679935"/>
                <a:ext cx="319320" cy="58785"/>
                <a:chOff x="6231559" y="4911961"/>
                <a:chExt cx="319320" cy="58785"/>
              </a:xfrm>
            </p:grpSpPr>
            <p:cxnSp>
              <p:nvCxnSpPr>
                <p:cNvPr id="135" name="직선 연결선 134"/>
                <p:cNvCxnSpPr/>
                <p:nvPr/>
              </p:nvCxnSpPr>
              <p:spPr>
                <a:xfrm>
                  <a:off x="6274665" y="4915790"/>
                  <a:ext cx="276214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/>
                <p:cNvCxnSpPr/>
                <p:nvPr/>
              </p:nvCxnSpPr>
              <p:spPr>
                <a:xfrm flipV="1">
                  <a:off x="6231559" y="4911961"/>
                  <a:ext cx="61435" cy="58785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>
                <a:xfrm flipV="1">
                  <a:off x="6303978" y="4911961"/>
                  <a:ext cx="61435" cy="58785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>
                <a:xfrm flipV="1">
                  <a:off x="6389504" y="4911961"/>
                  <a:ext cx="61435" cy="58785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>
                <a:xfrm flipV="1">
                  <a:off x="6479421" y="4911961"/>
                  <a:ext cx="61435" cy="58785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4" name="그룹 153"/>
            <p:cNvGrpSpPr/>
            <p:nvPr/>
          </p:nvGrpSpPr>
          <p:grpSpPr>
            <a:xfrm>
              <a:off x="7118961" y="2889173"/>
              <a:ext cx="1378332" cy="904301"/>
              <a:chOff x="4124203" y="3621543"/>
              <a:chExt cx="1378332" cy="904301"/>
            </a:xfrm>
          </p:grpSpPr>
          <p:grpSp>
            <p:nvGrpSpPr>
              <p:cNvPr id="102" name="그룹 101"/>
              <p:cNvGrpSpPr/>
              <p:nvPr/>
            </p:nvGrpSpPr>
            <p:grpSpPr>
              <a:xfrm>
                <a:off x="4203171" y="3843755"/>
                <a:ext cx="313331" cy="507296"/>
                <a:chOff x="2790618" y="5043177"/>
                <a:chExt cx="433114" cy="433617"/>
              </a:xfrm>
            </p:grpSpPr>
            <p:cxnSp>
              <p:nvCxnSpPr>
                <p:cNvPr id="107" name="직선 화살표 연결선 106"/>
                <p:cNvCxnSpPr/>
                <p:nvPr/>
              </p:nvCxnSpPr>
              <p:spPr>
                <a:xfrm flipV="1">
                  <a:off x="2790618" y="5043177"/>
                  <a:ext cx="0" cy="32764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8" name="직선 화살표 연결선 107"/>
                <p:cNvCxnSpPr/>
                <p:nvPr/>
              </p:nvCxnSpPr>
              <p:spPr>
                <a:xfrm>
                  <a:off x="2790619" y="5364126"/>
                  <a:ext cx="433113" cy="11266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9" name="직선 화살표 연결선 108"/>
                <p:cNvCxnSpPr/>
                <p:nvPr/>
              </p:nvCxnSpPr>
              <p:spPr>
                <a:xfrm flipV="1">
                  <a:off x="2790621" y="5297923"/>
                  <a:ext cx="421883" cy="6560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150" name="TextBox 149"/>
              <p:cNvSpPr txBox="1"/>
              <p:nvPr/>
            </p:nvSpPr>
            <p:spPr>
              <a:xfrm flipH="1">
                <a:off x="4376816" y="3707447"/>
                <a:ext cx="1125719" cy="30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Body frame</a:t>
                </a:r>
                <a:endParaRPr lang="ko-KR" alt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4389536" y="3882538"/>
                    <a:ext cx="412961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1" name="직사각형 1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9536" y="3882538"/>
                    <a:ext cx="412961" cy="38266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4389587" y="4143176"/>
                    <a:ext cx="408975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2" name="직사각형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9587" y="4143176"/>
                    <a:ext cx="408975" cy="38266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4124203" y="3621543"/>
                    <a:ext cx="395025" cy="3826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3" name="직사각형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4203" y="3621543"/>
                    <a:ext cx="395025" cy="3826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0" name="그룹 209"/>
            <p:cNvGrpSpPr/>
            <p:nvPr/>
          </p:nvGrpSpPr>
          <p:grpSpPr>
            <a:xfrm>
              <a:off x="5910097" y="4549869"/>
              <a:ext cx="2227573" cy="968972"/>
              <a:chOff x="5910097" y="4549869"/>
              <a:chExt cx="2227573" cy="968972"/>
            </a:xfrm>
          </p:grpSpPr>
          <p:cxnSp>
            <p:nvCxnSpPr>
              <p:cNvPr id="196" name="직선 화살표 연결선 195"/>
              <p:cNvCxnSpPr/>
              <p:nvPr/>
            </p:nvCxnSpPr>
            <p:spPr>
              <a:xfrm flipH="1" flipV="1">
                <a:off x="6048177" y="4744523"/>
                <a:ext cx="151007" cy="25899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화살표 연결선 197"/>
              <p:cNvCxnSpPr/>
              <p:nvPr/>
            </p:nvCxnSpPr>
            <p:spPr>
              <a:xfrm flipV="1">
                <a:off x="6612313" y="4549869"/>
                <a:ext cx="175433" cy="20639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화살표 연결선 199"/>
              <p:cNvCxnSpPr/>
              <p:nvPr/>
            </p:nvCxnSpPr>
            <p:spPr>
              <a:xfrm flipV="1">
                <a:off x="7186205" y="5305337"/>
                <a:ext cx="145526" cy="21350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화살표 연결선 203"/>
              <p:cNvCxnSpPr/>
              <p:nvPr/>
            </p:nvCxnSpPr>
            <p:spPr>
              <a:xfrm flipV="1">
                <a:off x="8122996" y="5095104"/>
                <a:ext cx="14674" cy="3089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205"/>
                  <p:cNvSpPr txBox="1"/>
                  <p:nvPr/>
                </p:nvSpPr>
                <p:spPr>
                  <a:xfrm flipH="1">
                    <a:off x="5910097" y="5046113"/>
                    <a:ext cx="1515790" cy="3391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a14:m>
                    <a:r>
                      <a:rPr lang="en-US" altLang="ko-KR" sz="1000" dirty="0" smtClean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: Contact forces</a:t>
                    </a:r>
                    <a:endParaRPr lang="ko-KR" altLang="en-US" sz="10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6" name="TextBox 2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910097" y="5046113"/>
                    <a:ext cx="1515790" cy="33913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18" name="그룹 217"/>
          <p:cNvGrpSpPr/>
          <p:nvPr/>
        </p:nvGrpSpPr>
        <p:grpSpPr>
          <a:xfrm>
            <a:off x="339334" y="4238818"/>
            <a:ext cx="7657510" cy="646061"/>
            <a:chOff x="339334" y="3986654"/>
            <a:chExt cx="7657510" cy="646061"/>
          </a:xfrm>
        </p:grpSpPr>
        <p:sp>
          <p:nvSpPr>
            <p:cNvPr id="19" name="직사각형 18"/>
            <p:cNvSpPr/>
            <p:nvPr/>
          </p:nvSpPr>
          <p:spPr>
            <a:xfrm>
              <a:off x="339334" y="3986654"/>
              <a:ext cx="7657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Equations of Motion: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직사각형 211"/>
                <p:cNvSpPr/>
                <p:nvPr/>
              </p:nvSpPr>
              <p:spPr>
                <a:xfrm>
                  <a:off x="521908" y="4321155"/>
                  <a:ext cx="2932021" cy="3115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d>
                          <m:d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acc>
                          <m:accPr>
                            <m:chr m:val="̈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2" name="직사각형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08" y="4321155"/>
                  <a:ext cx="2932021" cy="311560"/>
                </a:xfrm>
                <a:prstGeom prst="rect">
                  <a:avLst/>
                </a:prstGeom>
                <a:blipFill>
                  <a:blip r:embed="rId9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9" name="그룹 218"/>
          <p:cNvGrpSpPr/>
          <p:nvPr/>
        </p:nvGrpSpPr>
        <p:grpSpPr>
          <a:xfrm>
            <a:off x="339334" y="4949711"/>
            <a:ext cx="7657510" cy="1082036"/>
            <a:chOff x="339334" y="4697547"/>
            <a:chExt cx="7657510" cy="1082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직사각형 215"/>
                <p:cNvSpPr/>
                <p:nvPr/>
              </p:nvSpPr>
              <p:spPr>
                <a:xfrm>
                  <a:off x="682375" y="5034123"/>
                  <a:ext cx="1707775" cy="745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𝒄𝒐𝒏𝒔𝒕</m:t>
                      </m:r>
                    </m:oMath>
                  </a14:m>
                  <a:r>
                    <a:rPr lang="en-US" altLang="ko-KR" sz="1400" b="1" i="1" dirty="0" smtClean="0"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ko-KR" sz="1400" b="1" i="1" dirty="0" smtClean="0"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ko-KR" altLang="en-US" sz="1400" b="1" dirty="0" smtClean="0"/>
                    <a:t> </a:t>
                  </a:r>
                  <a:endParaRPr lang="en-US" altLang="ko-KR" sz="1400" b="1" dirty="0" smtClean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6" name="직사각형 2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75" y="5034123"/>
                  <a:ext cx="1707775" cy="745460"/>
                </a:xfrm>
                <a:prstGeom prst="rect">
                  <a:avLst/>
                </a:prstGeom>
                <a:blipFill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7" name="직사각형 216"/>
            <p:cNvSpPr/>
            <p:nvPr/>
          </p:nvSpPr>
          <p:spPr>
            <a:xfrm>
              <a:off x="339334" y="4697547"/>
              <a:ext cx="7657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Constraint Equations:</a:t>
              </a: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4570945" y="1259294"/>
            <a:ext cx="4268166" cy="5087297"/>
            <a:chOff x="4570945" y="1259294"/>
            <a:chExt cx="4268166" cy="5087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/>
                <p:cNvSpPr/>
                <p:nvPr/>
              </p:nvSpPr>
              <p:spPr>
                <a:xfrm>
                  <a:off x="4888606" y="1516518"/>
                  <a:ext cx="1925719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ko-KR" altLang="en-US" sz="14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𝟏𝟖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4" name="직사각형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1516518"/>
                  <a:ext cx="1925719" cy="312586"/>
                </a:xfrm>
                <a:prstGeom prst="rect">
                  <a:avLst/>
                </a:prstGeom>
                <a:blipFill>
                  <a:blip r:embed="rId11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/>
                <p:cNvSpPr txBox="1"/>
                <p:nvPr/>
              </p:nvSpPr>
              <p:spPr>
                <a:xfrm flipH="1">
                  <a:off x="4570945" y="1824544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under-actuated base coordinates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1" name="TextBox 2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1824544"/>
                  <a:ext cx="3207582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380" t="-1961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직사각형 221"/>
                <p:cNvSpPr/>
                <p:nvPr/>
              </p:nvSpPr>
              <p:spPr>
                <a:xfrm>
                  <a:off x="4888606" y="2037206"/>
                  <a:ext cx="3301673" cy="3899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𝒓𝒐𝒍𝒍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𝒑𝒊𝒕𝒄𝒉</m:t>
                                    </m:r>
                                  </m:sub>
                                </m:s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𝒚𝒂𝒘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22" name="직사각형 2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2037206"/>
                  <a:ext cx="3301673" cy="389915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 flipH="1">
                  <a:off x="4570945" y="1259294"/>
                  <a:ext cx="3619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generalized coordinates in joint space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1259294"/>
                  <a:ext cx="3619334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337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 flipH="1">
                  <a:off x="4570945" y="2432832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actuated joint coordinates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2432832"/>
                  <a:ext cx="3207582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380" t="-3922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 flipH="1">
                  <a:off x="4570945" y="3781423"/>
                  <a:ext cx="320758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sum of Coriolis, centrifugal, gravitational forces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3781423"/>
                  <a:ext cx="3207582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380" t="-1163" b="-116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 flipH="1">
                  <a:off x="4570945" y="3454596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mass matrix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3454596"/>
                  <a:ext cx="3207582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80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 flipH="1">
                  <a:off x="4570945" y="4278755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𝝉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actuator torque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4278755"/>
                  <a:ext cx="3207582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380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/>
                <p:cNvSpPr txBox="1"/>
                <p:nvPr/>
              </p:nvSpPr>
              <p:spPr>
                <a:xfrm flipH="1">
                  <a:off x="4570945" y="4585107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selection matrix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0" name="TextBox 2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4585107"/>
                  <a:ext cx="3207582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380" t="-3922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직사각형 231"/>
                <p:cNvSpPr/>
                <p:nvPr/>
              </p:nvSpPr>
              <p:spPr>
                <a:xfrm>
                  <a:off x="4888606" y="2726692"/>
                  <a:ext cx="1104020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r>
                          <a:rPr lang="ko-KR" altLang="en-US" sz="14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32" name="직사각형 2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2726692"/>
                  <a:ext cx="1104020" cy="31258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직사각형 232"/>
                <p:cNvSpPr/>
                <p:nvPr/>
              </p:nvSpPr>
              <p:spPr>
                <a:xfrm>
                  <a:off x="4888606" y="4878483"/>
                  <a:ext cx="2173031" cy="3128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33" name="직사각형 2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4878483"/>
                  <a:ext cx="2173031" cy="312843"/>
                </a:xfrm>
                <a:prstGeom prst="rect">
                  <a:avLst/>
                </a:prstGeom>
                <a:blipFill>
                  <a:blip r:embed="rId2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flipH="1">
                  <a:off x="4570945" y="5147546"/>
                  <a:ext cx="34967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contact forces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5147546"/>
                  <a:ext cx="3496730" cy="307777"/>
                </a:xfrm>
                <a:prstGeom prst="rect">
                  <a:avLst/>
                </a:prstGeom>
                <a:blipFill>
                  <a:blip r:embed="rId22"/>
                  <a:stretch>
                    <a:fillRect l="-349" t="-1961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직사각형 235"/>
                <p:cNvSpPr/>
                <p:nvPr/>
              </p:nvSpPr>
              <p:spPr>
                <a:xfrm>
                  <a:off x="4888606" y="5440922"/>
                  <a:ext cx="3912033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sSub>
                              <m:sSubPr>
                                <m:ctrlP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 (</m:t>
                        </m:r>
                        <m:sSub>
                          <m:sSub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𝒏𝒖𝒎𝒃𝒆𝒓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𝒄𝒐𝒏𝒕𝒂𝒄𝒕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𝒑𝒐𝒊𝒏𝒕𝒔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36" name="직사각형 2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5440922"/>
                  <a:ext cx="3912033" cy="312586"/>
                </a:xfrm>
                <a:prstGeom prst="rect">
                  <a:avLst/>
                </a:prstGeom>
                <a:blipFill>
                  <a:blip r:embed="rId23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 flipH="1">
                  <a:off x="4570945" y="5740629"/>
                  <a:ext cx="320758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: support Jacobian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0945" y="5740629"/>
                  <a:ext cx="32075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80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직사각형 237"/>
                <p:cNvSpPr/>
                <p:nvPr/>
              </p:nvSpPr>
              <p:spPr>
                <a:xfrm>
                  <a:off x="4888606" y="6034005"/>
                  <a:ext cx="3950505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ko-KR" altLang="en-US" sz="14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sSub>
                              <m:sSubPr>
                                <m:ctrlP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𝟏𝟖</m:t>
                            </m:r>
                          </m:sup>
                        </m:sSup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 (</m:t>
                        </m:r>
                        <m:sSub>
                          <m:sSub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𝒏𝒖𝒎𝒃𝒆𝒓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𝒄𝒐𝒏𝒕𝒂𝒄𝒕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𝒑𝒐𝒊𝒏𝒕𝒔</m:t>
                        </m:r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38" name="직사각형 2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06" y="6034005"/>
                  <a:ext cx="3950505" cy="312586"/>
                </a:xfrm>
                <a:prstGeom prst="rect">
                  <a:avLst/>
                </a:prstGeom>
                <a:blipFill>
                  <a:blip r:embed="rId25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직사각형 240"/>
                <p:cNvSpPr/>
                <p:nvPr/>
              </p:nvSpPr>
              <p:spPr>
                <a:xfrm>
                  <a:off x="4892876" y="3180923"/>
                  <a:ext cx="1004634" cy="312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ko-KR" altLang="en-US" sz="14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41" name="직사각형 2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876" y="3180923"/>
                  <a:ext cx="1004634" cy="31258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 flipH="1">
                  <a:off x="4575215" y="2923699"/>
                  <a:ext cx="3619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contact vector in Cartesian space</a:t>
                  </a:r>
                  <a:endParaRPr lang="ko-KR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5215" y="2923699"/>
                  <a:ext cx="3619334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37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5" name="직선 연결선 244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/>
          <p:cNvSpPr/>
          <p:nvPr/>
        </p:nvSpPr>
        <p:spPr>
          <a:xfrm>
            <a:off x="339334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Floating base multi-body dynamics</a:t>
            </a:r>
          </a:p>
        </p:txBody>
      </p:sp>
      <p:sp>
        <p:nvSpPr>
          <p:cNvPr id="114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4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Low-Level Controller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88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171449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Quadratic programming: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/>
              <p:cNvSpPr/>
              <p:nvPr/>
            </p:nvSpPr>
            <p:spPr>
              <a:xfrm>
                <a:off x="50901" y="1659153"/>
                <a:ext cx="3086100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e>
                            <m:li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p>
                            <m:sSup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𝑮𝑿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func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1" i="1" dirty="0">
                  <a:latin typeface="Cambria Math" panose="02040503050406030204" pitchFamily="18" charset="0"/>
                </a:endParaRPr>
              </a:p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altLang="ko-KR" sz="1400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altLang="ko-KR" sz="1400" b="1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ko-KR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ko-KR" sz="1400" b="1" i="1" dirty="0" smtClean="0">
                  <a:latin typeface="Cambria Math" panose="02040503050406030204" pitchFamily="18" charset="0"/>
                </a:endParaRPr>
              </a:p>
              <a:p>
                <a:pPr indent="66675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ko-KR" sz="1400" b="1" dirty="0" smtClean="0">
                    <a:ea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ko-KR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115" name="직사각형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" y="1659153"/>
                <a:ext cx="3086100" cy="10342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/>
          <p:cNvSpPr/>
          <p:nvPr/>
        </p:nvSpPr>
        <p:spPr>
          <a:xfrm>
            <a:off x="4488663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Formulate inverse dynamics as QP problem: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9334" y="2683546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Optimize a cost function of the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789038" y="3018875"/>
                <a:ext cx="1205073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𝑨𝑿</m:t>
                              </m:r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8" y="3018875"/>
                <a:ext cx="1205073" cy="495649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55556" y="3478665"/>
                <a:ext cx="2472408" cy="311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82880" algn="just"/>
                <a:r>
                  <a:rPr lang="en-US" altLang="ko-KR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altLang="ko-KR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ko-KR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ko-KR" sz="1400" b="1" i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6" y="3478665"/>
                <a:ext cx="2472408" cy="311560"/>
              </a:xfrm>
              <a:prstGeom prst="rect">
                <a:avLst/>
              </a:prstGeom>
              <a:blipFill>
                <a:blip r:embed="rId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/>
              <p:cNvSpPr/>
              <p:nvPr/>
            </p:nvSpPr>
            <p:spPr>
              <a:xfrm>
                <a:off x="339334" y="3927662"/>
                <a:ext cx="37945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can be decomposed into smaller blocks:</a:t>
                </a:r>
              </a:p>
            </p:txBody>
          </p:sp>
        </mc:Choice>
        <mc:Fallback xmlns="">
          <p:sp>
            <p:nvSpPr>
              <p:cNvPr id="124" name="직사각형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" y="3927662"/>
                <a:ext cx="3794516" cy="584775"/>
              </a:xfrm>
              <a:prstGeom prst="rect">
                <a:avLst/>
              </a:prstGeom>
              <a:blipFill>
                <a:blip r:embed="rId6"/>
                <a:stretch>
                  <a:fillRect l="-64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직사각형 124"/>
              <p:cNvSpPr/>
              <p:nvPr/>
            </p:nvSpPr>
            <p:spPr>
              <a:xfrm>
                <a:off x="780947" y="4591270"/>
                <a:ext cx="2199961" cy="922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125" name="직사각형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47" y="4591270"/>
                <a:ext cx="2199961" cy="922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/>
              <p:cNvSpPr/>
              <p:nvPr/>
            </p:nvSpPr>
            <p:spPr>
              <a:xfrm>
                <a:off x="789038" y="5513510"/>
                <a:ext cx="3502476" cy="661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※ Each row emphasizes a desired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behavior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6" name="직사각형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8" y="5513510"/>
                <a:ext cx="3502476" cy="661720"/>
              </a:xfrm>
              <a:prstGeom prst="rect">
                <a:avLst/>
              </a:prstGeom>
              <a:blipFill>
                <a:blip r:embed="rId8"/>
                <a:stretch>
                  <a:fillRect l="-870" t="-3670" b="-11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직선 연결선 127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4724401" y="1846170"/>
            <a:ext cx="4115752" cy="1453273"/>
            <a:chOff x="4800601" y="2336952"/>
            <a:chExt cx="4115752" cy="1453273"/>
          </a:xfrm>
        </p:grpSpPr>
        <p:grpSp>
          <p:nvGrpSpPr>
            <p:cNvPr id="134" name="그룹 133"/>
            <p:cNvGrpSpPr/>
            <p:nvPr/>
          </p:nvGrpSpPr>
          <p:grpSpPr>
            <a:xfrm>
              <a:off x="4800601" y="2336952"/>
              <a:ext cx="4115752" cy="1453273"/>
              <a:chOff x="170984" y="1682262"/>
              <a:chExt cx="4115752" cy="1476782"/>
            </a:xfrm>
          </p:grpSpPr>
          <p:sp>
            <p:nvSpPr>
              <p:cNvPr id="137" name="모서리가 둥근 직사각형 136"/>
              <p:cNvSpPr/>
              <p:nvPr/>
            </p:nvSpPr>
            <p:spPr>
              <a:xfrm>
                <a:off x="170984" y="1928434"/>
                <a:ext cx="4115752" cy="1230610"/>
              </a:xfrm>
              <a:prstGeom prst="roundRect">
                <a:avLst>
                  <a:gd name="adj" fmla="val 11177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329946" y="1682262"/>
                <a:ext cx="1879388" cy="448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30867" y="1702014"/>
                <a:ext cx="1849892" cy="344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Equality Constraint</a:t>
                </a:r>
                <a:endParaRPr lang="ko-KR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직사각형 212"/>
                <p:cNvSpPr/>
                <p:nvPr/>
              </p:nvSpPr>
              <p:spPr>
                <a:xfrm>
                  <a:off x="5263379" y="3001040"/>
                  <a:ext cx="3354316" cy="7020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ko-KR" alt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  <m:d>
                              <m:dPr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14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ko-KR" altLang="en-US" sz="1400" b="1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ko-KR" altLang="en-US" sz="14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3" name="직사각형 2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379" y="3001040"/>
                  <a:ext cx="3354316" cy="70205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/>
            <p:cNvSpPr/>
            <p:nvPr/>
          </p:nvSpPr>
          <p:spPr>
            <a:xfrm>
              <a:off x="5004100" y="2693263"/>
              <a:ext cx="18619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Equations 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of Motion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24401" y="3556310"/>
            <a:ext cx="4115752" cy="2371099"/>
            <a:chOff x="4724401" y="3220075"/>
            <a:chExt cx="4115752" cy="2371099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724401" y="3220075"/>
              <a:ext cx="4115752" cy="2371099"/>
              <a:chOff x="170984" y="1682262"/>
              <a:chExt cx="4115752" cy="2409455"/>
            </a:xfrm>
          </p:grpSpPr>
          <p:sp>
            <p:nvSpPr>
              <p:cNvPr id="148" name="모서리가 둥근 직사각형 147"/>
              <p:cNvSpPr/>
              <p:nvPr/>
            </p:nvSpPr>
            <p:spPr>
              <a:xfrm>
                <a:off x="170984" y="1928433"/>
                <a:ext cx="4115752" cy="2163284"/>
              </a:xfrm>
              <a:prstGeom prst="roundRect">
                <a:avLst>
                  <a:gd name="adj" fmla="val 11177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329946" y="1682262"/>
                <a:ext cx="1974637" cy="448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330866" y="1702014"/>
                <a:ext cx="2242997" cy="344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Inequality Constraint</a:t>
                </a:r>
                <a:endParaRPr lang="ko-KR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7" name="직사각형 146"/>
            <p:cNvSpPr/>
            <p:nvPr/>
          </p:nvSpPr>
          <p:spPr>
            <a:xfrm>
              <a:off x="4926017" y="4487460"/>
              <a:ext cx="24225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2) Friction cone approximation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5050051" y="5168558"/>
                  <a:ext cx="1049326" cy="34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d>
                        <m:r>
                          <a:rPr lang="ko-KR" altLang="ko-KR" sz="14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𝝁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0051" y="5168558"/>
                  <a:ext cx="1049326" cy="342914"/>
                </a:xfrm>
                <a:prstGeom prst="rect">
                  <a:avLst/>
                </a:prstGeom>
                <a:blipFill>
                  <a:blip r:embed="rId10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직사각형 157"/>
                <p:cNvSpPr/>
                <p:nvPr/>
              </p:nvSpPr>
              <p:spPr>
                <a:xfrm>
                  <a:off x="5050051" y="4825644"/>
                  <a:ext cx="104611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e>
                        </m:d>
                        <m:r>
                          <a:rPr lang="ko-KR" altLang="ko-KR" sz="14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𝝁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58" name="직사각형 1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0051" y="4825644"/>
                  <a:ext cx="1046119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직사각형 158"/>
                <p:cNvSpPr/>
                <p:nvPr/>
              </p:nvSpPr>
              <p:spPr>
                <a:xfrm>
                  <a:off x="5994832" y="5008048"/>
                  <a:ext cx="262392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indent="182880" algn="just"/>
                  <a:r>
                    <a:rPr lang="en-US" altLang="ko-KR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</a:t>
                  </a:r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here, </a:t>
                  </a:r>
                  <a14:m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𝝁</m:t>
                      </m:r>
                    </m:oMath>
                  </a14:m>
                  <a:r>
                    <a:rPr lang="en-US" altLang="ko-KR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frictional coefficient</a:t>
                  </a:r>
                  <a:endParaRPr lang="en-US" altLang="ko-KR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9" name="직사각형 1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832" y="5008048"/>
                  <a:ext cx="2623923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직사각형 170"/>
            <p:cNvSpPr/>
            <p:nvPr/>
          </p:nvSpPr>
          <p:spPr>
            <a:xfrm>
              <a:off x="4926017" y="3648988"/>
              <a:ext cx="17093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Contact constraint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직사각형 169"/>
                <p:cNvSpPr/>
                <p:nvPr/>
              </p:nvSpPr>
              <p:spPr>
                <a:xfrm>
                  <a:off x="5099655" y="4032035"/>
                  <a:ext cx="1707775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ko-KR" altLang="en-US" sz="1400" b="1" dirty="0" smtClean="0"/>
                    <a:t> </a:t>
                  </a:r>
                  <a:endParaRPr lang="en-US" altLang="ko-KR" sz="1400" b="1" dirty="0" smtClean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0" name="직사각형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655" y="4032035"/>
                  <a:ext cx="1707775" cy="314573"/>
                </a:xfrm>
                <a:prstGeom prst="rect">
                  <a:avLst/>
                </a:prstGeom>
                <a:blipFill>
                  <a:blip r:embed="rId13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4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Low-Level Controller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247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171449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Formulate inverse dynamics as QP problem: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289106" y="1707994"/>
            <a:ext cx="3963141" cy="4388006"/>
            <a:chOff x="170983" y="1712446"/>
            <a:chExt cx="4356575" cy="4458987"/>
          </a:xfrm>
        </p:grpSpPr>
        <p:sp>
          <p:nvSpPr>
            <p:cNvPr id="166" name="모서리가 둥근 직사각형 165"/>
            <p:cNvSpPr/>
            <p:nvPr/>
          </p:nvSpPr>
          <p:spPr>
            <a:xfrm>
              <a:off x="170983" y="1928434"/>
              <a:ext cx="4356575" cy="4242999"/>
            </a:xfrm>
            <a:prstGeom prst="roundRect">
              <a:avLst>
                <a:gd name="adj" fmla="val 11177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554298" y="1712446"/>
              <a:ext cx="1527616" cy="4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55219" y="1732199"/>
              <a:ext cx="2242997" cy="3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Function</a:t>
              </a:r>
              <a:endParaRPr lang="ko-KR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직사각형 168"/>
              <p:cNvSpPr/>
              <p:nvPr/>
            </p:nvSpPr>
            <p:spPr>
              <a:xfrm>
                <a:off x="956375" y="2276750"/>
                <a:ext cx="2001287" cy="922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ko-KR" alt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ko-KR" alt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1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b="1" i="1" dirty="0"/>
              </a:p>
            </p:txBody>
          </p:sp>
        </mc:Choice>
        <mc:Fallback xmlns="">
          <p:sp>
            <p:nvSpPr>
              <p:cNvPr id="169" name="직사각형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75" y="2276750"/>
                <a:ext cx="2001287" cy="922240"/>
              </a:xfrm>
              <a:prstGeom prst="rect">
                <a:avLst/>
              </a:prstGeom>
              <a:blipFill>
                <a:blip r:embed="rId3"/>
                <a:stretch>
                  <a:fillRect r="-1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모서리가 둥근 직사각형 55"/>
          <p:cNvSpPr/>
          <p:nvPr/>
        </p:nvSpPr>
        <p:spPr>
          <a:xfrm>
            <a:off x="4799861" y="1920544"/>
            <a:ext cx="3963141" cy="4175456"/>
          </a:xfrm>
          <a:prstGeom prst="roundRect">
            <a:avLst>
              <a:gd name="adj" fmla="val 11177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01675" y="4332232"/>
            <a:ext cx="3695302" cy="1268097"/>
            <a:chOff x="401675" y="3164114"/>
            <a:chExt cx="3695302" cy="1268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/>
                <p:cNvSpPr/>
                <p:nvPr/>
              </p:nvSpPr>
              <p:spPr>
                <a:xfrm>
                  <a:off x="446889" y="3471891"/>
                  <a:ext cx="1714380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" name="직사각형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" y="3471891"/>
                  <a:ext cx="1714380" cy="328167"/>
                </a:xfrm>
                <a:prstGeom prst="rect">
                  <a:avLst/>
                </a:prstGeom>
                <a:blipFill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직사각형 37"/>
            <p:cNvSpPr/>
            <p:nvPr/>
          </p:nvSpPr>
          <p:spPr>
            <a:xfrm>
              <a:off x="401675" y="3164114"/>
              <a:ext cx="21092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1) Joint space acceleration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444375" y="4088655"/>
                  <a:ext cx="3652602" cy="34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ko-KR" altLang="ko-KR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6" name="직사각형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75" y="4088655"/>
                  <a:ext cx="3652602" cy="343556"/>
                </a:xfrm>
                <a:prstGeom prst="rect">
                  <a:avLst/>
                </a:prstGeom>
                <a:blipFill>
                  <a:blip r:embed="rId5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463675" y="3778295"/>
                  <a:ext cx="1229054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75" y="3778295"/>
                  <a:ext cx="1229054" cy="328167"/>
                </a:xfrm>
                <a:prstGeom prst="rect">
                  <a:avLst/>
                </a:prstGeom>
                <a:blipFill>
                  <a:blip r:embed="rId6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/>
          <p:cNvGrpSpPr/>
          <p:nvPr/>
        </p:nvGrpSpPr>
        <p:grpSpPr>
          <a:xfrm>
            <a:off x="4916522" y="2098244"/>
            <a:ext cx="3729817" cy="1547118"/>
            <a:chOff x="389734" y="4498687"/>
            <a:chExt cx="3729817" cy="1547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468039" y="5122444"/>
                  <a:ext cx="19259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39" y="5122444"/>
                  <a:ext cx="192597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직사각형 39"/>
            <p:cNvSpPr/>
            <p:nvPr/>
          </p:nvSpPr>
          <p:spPr>
            <a:xfrm>
              <a:off x="389734" y="4498687"/>
              <a:ext cx="24488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Cartesian space acceleration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421263" y="4807871"/>
                  <a:ext cx="2451312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̇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" name="직사각형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63" y="4807871"/>
                  <a:ext cx="2451312" cy="314573"/>
                </a:xfrm>
                <a:prstGeom prst="rect">
                  <a:avLst/>
                </a:prstGeom>
                <a:blipFill>
                  <a:blip r:embed="rId8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/>
                <p:cNvSpPr/>
                <p:nvPr/>
              </p:nvSpPr>
              <p:spPr>
                <a:xfrm>
                  <a:off x="495803" y="5702249"/>
                  <a:ext cx="3623748" cy="34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ko-KR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4" name="직사각형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03" y="5702249"/>
                  <a:ext cx="3623748" cy="343556"/>
                </a:xfrm>
                <a:prstGeom prst="rect">
                  <a:avLst/>
                </a:prstGeom>
                <a:blipFill>
                  <a:blip r:embed="rId9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/>
                <p:cNvSpPr/>
                <p:nvPr/>
              </p:nvSpPr>
              <p:spPr>
                <a:xfrm>
                  <a:off x="495803" y="5426838"/>
                  <a:ext cx="2015167" cy="314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̇"/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" name="직사각형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03" y="5426838"/>
                  <a:ext cx="2015167" cy="314573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/>
          <p:cNvGrpSpPr/>
          <p:nvPr/>
        </p:nvGrpSpPr>
        <p:grpSpPr>
          <a:xfrm>
            <a:off x="5049524" y="3788648"/>
            <a:ext cx="2795765" cy="922516"/>
            <a:chOff x="4912430" y="3249839"/>
            <a:chExt cx="2795765" cy="922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/>
                <p:cNvSpPr/>
                <p:nvPr/>
              </p:nvSpPr>
              <p:spPr>
                <a:xfrm>
                  <a:off x="5157807" y="3557616"/>
                  <a:ext cx="9923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𝒔𝒕𝒂𝒕𝒆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49" name="직사각형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807" y="3557616"/>
                  <a:ext cx="992388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직사각형 49"/>
            <p:cNvSpPr/>
            <p:nvPr/>
          </p:nvSpPr>
          <p:spPr>
            <a:xfrm>
              <a:off x="4912430" y="3249839"/>
              <a:ext cx="27957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Direct tracking and regularization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5157807" y="3844188"/>
                  <a:ext cx="1229054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𝒅𝒆𝒔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807" y="3844188"/>
                  <a:ext cx="1229054" cy="328167"/>
                </a:xfrm>
                <a:prstGeom prst="rect">
                  <a:avLst/>
                </a:prstGeom>
                <a:blipFill>
                  <a:blip r:embed="rId12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5049524" y="4920424"/>
            <a:ext cx="1910063" cy="922516"/>
            <a:chOff x="5049524" y="3384480"/>
            <a:chExt cx="1910063" cy="922516"/>
          </a:xfrm>
        </p:grpSpPr>
        <p:sp>
          <p:nvSpPr>
            <p:cNvPr id="67" name="직사각형 66"/>
            <p:cNvSpPr/>
            <p:nvPr/>
          </p:nvSpPr>
          <p:spPr>
            <a:xfrm>
              <a:off x="5049524" y="3384480"/>
              <a:ext cx="18140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4) Changes in torques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/>
                <p:cNvSpPr/>
                <p:nvPr/>
              </p:nvSpPr>
              <p:spPr>
                <a:xfrm>
                  <a:off x="5318586" y="3978829"/>
                  <a:ext cx="1565685" cy="328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𝒋𝒐𝒊𝒏𝒕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𝒑𝒓𝒆𝒗𝒊𝒐𝒖𝒔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8" name="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586" y="3978829"/>
                  <a:ext cx="1565685" cy="328167"/>
                </a:xfrm>
                <a:prstGeom prst="rect">
                  <a:avLst/>
                </a:prstGeom>
                <a:blipFill>
                  <a:blip r:embed="rId13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/>
                <p:cNvSpPr/>
                <p:nvPr/>
              </p:nvSpPr>
              <p:spPr>
                <a:xfrm>
                  <a:off x="5294901" y="3671052"/>
                  <a:ext cx="166468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𝒄𝒂𝒓𝒕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ko-KR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1" i="1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4901" y="3671052"/>
                  <a:ext cx="1664686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/>
              <p:cNvSpPr/>
              <p:nvPr/>
            </p:nvSpPr>
            <p:spPr>
              <a:xfrm>
                <a:off x="749771" y="3226914"/>
                <a:ext cx="3502476" cy="661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※ Each row emphasizes a desired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behavior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2" name="직사각형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71" y="3226914"/>
                <a:ext cx="3502476" cy="661720"/>
              </a:xfrm>
              <a:prstGeom prst="rect">
                <a:avLst/>
              </a:prstGeom>
              <a:blipFill>
                <a:blip r:embed="rId15"/>
                <a:stretch>
                  <a:fillRect l="-1043" t="-3670" b="-11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4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Low-Level Controller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1170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4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Low-Level Controller</a:t>
            </a:r>
            <a:endParaRPr lang="ko-KR" altLang="en-US" sz="3000" dirty="0"/>
          </a:p>
        </p:txBody>
      </p:sp>
      <p:pic>
        <p:nvPicPr>
          <p:cNvPr id="2" name="position control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907" y="2290273"/>
            <a:ext cx="4091517" cy="230508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39334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High-level controller with: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45210" y="1866687"/>
            <a:ext cx="2714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Low-level </a:t>
            </a:r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5486749" y="1866687"/>
            <a:ext cx="2506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Low-level </a:t>
            </a:r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Torque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lang="ko-KR" altLang="en-US" dirty="0"/>
          </a:p>
        </p:txBody>
      </p:sp>
      <p:pic>
        <p:nvPicPr>
          <p:cNvPr id="5" name="torque controll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51702" y="2290273"/>
            <a:ext cx="4091518" cy="2305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6907" y="4821273"/>
            <a:ext cx="3518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Stiff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: hard to adapt impact force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47580" y="4821273"/>
            <a:ext cx="425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Compliant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: naturally adapt impact force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7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586"/>
            <a:ext cx="7886700" cy="3732828"/>
          </a:xfrm>
        </p:spPr>
        <p:txBody>
          <a:bodyPr>
            <a:normAutofit fontScale="92500" lnSpcReduction="20000"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Theme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/>
              <a:t>Experiment </a:t>
            </a:r>
            <a:r>
              <a:rPr lang="en-US" altLang="ko-KR" sz="3200" dirty="0" smtClean="0"/>
              <a:t>Setup</a:t>
            </a:r>
            <a:endParaRPr lang="en-US" altLang="ko-KR" sz="3200" dirty="0"/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High-level Controller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Low-level Controller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Result </a:t>
            </a:r>
            <a:r>
              <a:rPr lang="en-US" altLang="ko-KR" sz="3200" dirty="0" smtClean="0"/>
              <a:t>&amp; Future Work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4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Low-Level Controller</a:t>
            </a:r>
            <a:endParaRPr lang="ko-KR" altLang="en-US" sz="3000" dirty="0"/>
          </a:p>
        </p:txBody>
      </p:sp>
      <p:sp>
        <p:nvSpPr>
          <p:cNvPr id="35" name="직사각형 34"/>
          <p:cNvSpPr/>
          <p:nvPr/>
        </p:nvSpPr>
        <p:spPr>
          <a:xfrm>
            <a:off x="339334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Preliminary performance:</a:t>
            </a:r>
          </a:p>
        </p:txBody>
      </p:sp>
      <p:pic>
        <p:nvPicPr>
          <p:cNvPr id="4" name="front wal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083" y="2572284"/>
            <a:ext cx="2930674" cy="1651084"/>
          </a:xfrm>
          <a:prstGeom prst="rect">
            <a:avLst/>
          </a:prstGeom>
        </p:spPr>
      </p:pic>
      <p:pic>
        <p:nvPicPr>
          <p:cNvPr id="6" name="side walk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00670" y="2572285"/>
            <a:ext cx="2941207" cy="1657018"/>
          </a:xfrm>
          <a:prstGeom prst="rect">
            <a:avLst/>
          </a:prstGeom>
        </p:spPr>
      </p:pic>
      <p:pic>
        <p:nvPicPr>
          <p:cNvPr id="7" name="turni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08790" y="2572284"/>
            <a:ext cx="2920819" cy="16455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68991" y="4229303"/>
            <a:ext cx="1445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Forward walk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039396" y="4229303"/>
            <a:ext cx="106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Side walk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980603" y="4229303"/>
            <a:ext cx="1373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Turning walk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6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Low-level controller: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based inverse dynamics control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4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Low-Level Controller</a:t>
            </a:r>
            <a:endParaRPr lang="ko-KR" altLang="en-US" sz="3000" dirty="0"/>
          </a:p>
        </p:txBody>
      </p:sp>
      <p:sp>
        <p:nvSpPr>
          <p:cNvPr id="35" name="직사각형 34"/>
          <p:cNvSpPr/>
          <p:nvPr/>
        </p:nvSpPr>
        <p:spPr>
          <a:xfrm>
            <a:off x="339334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Preliminary performance:</a:t>
            </a:r>
          </a:p>
        </p:txBody>
      </p:sp>
      <p:pic>
        <p:nvPicPr>
          <p:cNvPr id="2" name="without friction c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1449" y="2149748"/>
            <a:ext cx="4109994" cy="231549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4467225" y="1307112"/>
            <a:ext cx="0" cy="507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with friction con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12829" y="2149748"/>
            <a:ext cx="4106431" cy="231348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29557" y="1780416"/>
            <a:ext cx="2793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 contact constraints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529455" y="1782136"/>
            <a:ext cx="2473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 contact constraints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926017" y="5114904"/>
            <a:ext cx="25251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Friction cone approximation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050051" y="5796002"/>
                <a:ext cx="1049326" cy="34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ko-KR" altLang="ko-KR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e>
                      </m:d>
                      <m:r>
                        <a:rPr lang="ko-KR" altLang="ko-KR" sz="14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𝝁</m:t>
                      </m:r>
                      <m:sSub>
                        <m:sSubPr>
                          <m:ctrlPr>
                            <a:rPr lang="ko-KR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51" y="5796002"/>
                <a:ext cx="1049326" cy="342914"/>
              </a:xfrm>
              <a:prstGeom prst="rect">
                <a:avLst/>
              </a:prstGeom>
              <a:blipFill>
                <a:blip r:embed="rId9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50051" y="5453088"/>
                <a:ext cx="10461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ko-KR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ko-KR" altLang="ko-KR" sz="14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𝝁</m:t>
                      </m:r>
                      <m:sSub>
                        <m:sSubPr>
                          <m:ctrlPr>
                            <a:rPr lang="ko-KR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51" y="5453088"/>
                <a:ext cx="1046119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994832" y="5635492"/>
                <a:ext cx="26239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82880" algn="just"/>
                <a:r>
                  <a:rPr lang="en-US" altLang="ko-KR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altLang="ko-KR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ko-KR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 frictional coefficient</a:t>
                </a:r>
                <a:endPara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32" y="5635492"/>
                <a:ext cx="2623923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5300033" y="4669346"/>
                <a:ext cx="2932021" cy="311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033" y="4669346"/>
                <a:ext cx="2932021" cy="311560"/>
              </a:xfrm>
              <a:prstGeom prst="rect">
                <a:avLst/>
              </a:prstGeom>
              <a:blipFill>
                <a:blip r:embed="rId1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760435" y="4669346"/>
                <a:ext cx="2716706" cy="311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𝒏𝒖𝒍𝒍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𝒏𝒖𝒍𝒍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35" y="4669346"/>
                <a:ext cx="2716706" cy="311560"/>
              </a:xfrm>
              <a:prstGeom prst="rect">
                <a:avLst/>
              </a:prstGeom>
              <a:blipFill>
                <a:blip r:embed="rId1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/>
          <p:cNvSpPr/>
          <p:nvPr/>
        </p:nvSpPr>
        <p:spPr>
          <a:xfrm>
            <a:off x="326150" y="5114904"/>
            <a:ext cx="3297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Doesn’t need to consider contact force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326150" y="5453088"/>
            <a:ext cx="3646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However, can’t consider contact constraints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380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5</a:t>
            </a:r>
            <a:r>
              <a:rPr lang="en-US" altLang="ko-KR" sz="3000" dirty="0" smtClean="0"/>
              <a:t>. Result &amp; Future Work </a:t>
            </a:r>
            <a:endParaRPr lang="ko-KR" altLang="en-US" sz="3000" dirty="0"/>
          </a:p>
        </p:txBody>
      </p:sp>
      <p:sp>
        <p:nvSpPr>
          <p:cNvPr id="4" name="직사각형 3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Preliminary result: 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9267" y="1529483"/>
            <a:ext cx="23223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Drift compensation</a:t>
            </a:r>
            <a:endParaRPr lang="en-US" altLang="ko-K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2552" y="4083128"/>
            <a:ext cx="7955665" cy="1652779"/>
            <a:chOff x="172552" y="3853978"/>
            <a:chExt cx="7955665" cy="1652779"/>
          </a:xfrm>
        </p:grpSpPr>
        <p:sp>
          <p:nvSpPr>
            <p:cNvPr id="16" name="직사각형 15"/>
            <p:cNvSpPr/>
            <p:nvPr/>
          </p:nvSpPr>
          <p:spPr>
            <a:xfrm>
              <a:off x="172552" y="3853978"/>
              <a:ext cx="6187060" cy="4406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6200" algn="just" fontAlgn="base">
                <a:lnSpc>
                  <a:spcPct val="160000"/>
                </a:lnSpc>
              </a:pPr>
              <a:r>
                <a:rPr lang="en-US" altLang="ko-KR" sz="16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en-US" altLang="ko-KR" sz="1600" b="1" kern="0" dirty="0" smtClean="0">
                  <a:solidFill>
                    <a:srgbClr val="00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Future work</a:t>
              </a:r>
              <a:r>
                <a:rPr lang="en-US" altLang="ko-KR" sz="1600" b="1" kern="0" dirty="0" smtClean="0">
                  <a:solidFill>
                    <a:srgbClr val="00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: </a:t>
              </a:r>
              <a:endPara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70707" y="4294611"/>
              <a:ext cx="7657510" cy="1212146"/>
              <a:chOff x="470707" y="4294611"/>
              <a:chExt cx="7657510" cy="121214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470707" y="5168203"/>
                <a:ext cx="76575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v"/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Versatile 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dynamic gaits: trot, pace, bound, etc. 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70707" y="4744954"/>
                <a:ext cx="76575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v"/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Push recovery: withstand </a:t>
                </a:r>
                <a:r>
                  <a:rPr lang="en-US" altLang="ko-K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200~600 </a:t>
                </a:r>
                <a:r>
                  <a:rPr lang="en-US" altLang="ko-KR" sz="1600" b="1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push</a:t>
                </a:r>
                <a:endPara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70707" y="4294611"/>
                <a:ext cx="76575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v"/>
                </a:pP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Uneven terrain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ko-KR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debris</a:t>
                </a: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3522080" y="1529483"/>
            <a:ext cx="25636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Compliant foot landing</a:t>
            </a:r>
            <a:endParaRPr lang="en-US" altLang="ko-K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30685" y="1529483"/>
            <a:ext cx="23223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Uneven terrain: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Slope</a:t>
            </a:r>
            <a:endParaRPr lang="en-US" altLang="ko-K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3700" y="3170769"/>
            <a:ext cx="1353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Slope (over 30°)</a:t>
            </a:r>
            <a:endParaRPr lang="ko-KR" altLang="en-US" sz="1400" dirty="0"/>
          </a:p>
        </p:txBody>
      </p:sp>
      <p:pic>
        <p:nvPicPr>
          <p:cNvPr id="29" name="with friction c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41382" y="1979826"/>
            <a:ext cx="2172929" cy="1224185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71449" y="1981958"/>
            <a:ext cx="3170163" cy="1188811"/>
            <a:chOff x="369412" y="2171698"/>
            <a:chExt cx="8640000" cy="324000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12" y="2171698"/>
              <a:ext cx="4320000" cy="32400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12" y="2171698"/>
              <a:ext cx="4320000" cy="3240000"/>
            </a:xfrm>
            <a:prstGeom prst="rect">
              <a:avLst/>
            </a:prstGeom>
          </p:spPr>
        </p:pic>
      </p:grpSp>
      <p:cxnSp>
        <p:nvCxnSpPr>
          <p:cNvPr id="36" name="직선 연결선 35"/>
          <p:cNvCxnSpPr/>
          <p:nvPr/>
        </p:nvCxnSpPr>
        <p:spPr>
          <a:xfrm>
            <a:off x="3345007" y="1235892"/>
            <a:ext cx="0" cy="2661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262774" y="1235892"/>
            <a:ext cx="0" cy="2661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9779" y="3193852"/>
            <a:ext cx="1278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Without feedback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2064891" y="3197093"/>
            <a:ext cx="10612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With feedback</a:t>
            </a:r>
            <a:endParaRPr lang="ko-KR" altLang="en-US" sz="11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444917" y="2161628"/>
            <a:ext cx="960519" cy="990213"/>
            <a:chOff x="3444917" y="2161628"/>
            <a:chExt cx="960519" cy="990213"/>
          </a:xfrm>
        </p:grpSpPr>
        <p:pic>
          <p:nvPicPr>
            <p:cNvPr id="45" name="front walk">
              <a:hlinkClick r:id="" action="ppaction://media"/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 rotWithShape="1">
            <a:blip r:embed="rId14"/>
            <a:srcRect l="31637"/>
            <a:stretch/>
          </p:blipFill>
          <p:spPr>
            <a:xfrm>
              <a:off x="3452641" y="2161628"/>
              <a:ext cx="884116" cy="728603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3444917" y="2890231"/>
              <a:ext cx="96051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Forward walk</a:t>
              </a:r>
              <a:endParaRPr lang="ko-KR" altLang="en-US" sz="11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89761" y="2165626"/>
            <a:ext cx="877120" cy="986215"/>
            <a:chOff x="4389761" y="2165626"/>
            <a:chExt cx="877120" cy="986215"/>
          </a:xfrm>
        </p:grpSpPr>
        <p:pic>
          <p:nvPicPr>
            <p:cNvPr id="46" name="side walk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5"/>
            <a:srcRect l="31804"/>
            <a:stretch/>
          </p:blipFill>
          <p:spPr>
            <a:xfrm>
              <a:off x="4389761" y="2165626"/>
              <a:ext cx="877120" cy="724605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4467485" y="2890231"/>
              <a:ext cx="72167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Side walk</a:t>
              </a:r>
              <a:endParaRPr lang="ko-KR" altLang="en-US" sz="1100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280256" y="2168794"/>
            <a:ext cx="918841" cy="983047"/>
            <a:chOff x="5280256" y="2168794"/>
            <a:chExt cx="918841" cy="983047"/>
          </a:xfrm>
        </p:grpSpPr>
        <p:pic>
          <p:nvPicPr>
            <p:cNvPr id="47" name="turning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6"/>
            <a:srcRect l="11969" r="23111"/>
            <a:stretch/>
          </p:blipFill>
          <p:spPr>
            <a:xfrm>
              <a:off x="5319885" y="2168794"/>
              <a:ext cx="839585" cy="728602"/>
            </a:xfrm>
            <a:prstGeom prst="rect">
              <a:avLst/>
            </a:prstGeom>
          </p:spPr>
        </p:pic>
        <p:sp>
          <p:nvSpPr>
            <p:cNvPr id="50" name="직사각형 49"/>
            <p:cNvSpPr/>
            <p:nvPr/>
          </p:nvSpPr>
          <p:spPr>
            <a:xfrm>
              <a:off x="5280256" y="2890231"/>
              <a:ext cx="91884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Turning walk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461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72345" y="2626764"/>
            <a:ext cx="2613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lang="en-US" altLang="ko-KR" sz="8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49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Theme</a:t>
            </a:r>
            <a:endParaRPr lang="ko-KR" altLang="en-US" sz="3000" dirty="0"/>
          </a:p>
        </p:txBody>
      </p:sp>
      <p:sp>
        <p:nvSpPr>
          <p:cNvPr id="10" name="직사각형 9"/>
          <p:cNvSpPr/>
          <p:nvPr/>
        </p:nvSpPr>
        <p:spPr>
          <a:xfrm>
            <a:off x="698217" y="2051353"/>
            <a:ext cx="6444713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Compliant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to adapt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impact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force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Robust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 to counteract the perturbations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contact situations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Reactive: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to recover balance under large pushes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39334" y="1443567"/>
            <a:ext cx="76575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Reliable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Locomotion 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 framework for 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Quadruped Robot:  </a:t>
            </a: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Motivation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70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Theme</a:t>
            </a:r>
            <a:endParaRPr lang="ko-KR" altLang="en-US" sz="3000" dirty="0"/>
          </a:p>
        </p:txBody>
      </p:sp>
      <p:sp>
        <p:nvSpPr>
          <p:cNvPr id="12" name="직사각형 11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Proposed Control Framework 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119803" y="2988710"/>
            <a:ext cx="8067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113092" y="4353383"/>
            <a:ext cx="8067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208078" y="2726409"/>
            <a:ext cx="2898302" cy="3471952"/>
            <a:chOff x="874703" y="1608912"/>
            <a:chExt cx="3242316" cy="3884055"/>
          </a:xfrm>
        </p:grpSpPr>
        <p:sp>
          <p:nvSpPr>
            <p:cNvPr id="13" name="직사각형 12"/>
            <p:cNvSpPr/>
            <p:nvPr/>
          </p:nvSpPr>
          <p:spPr>
            <a:xfrm>
              <a:off x="2556190" y="4756526"/>
              <a:ext cx="781796" cy="3787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Robot</a:t>
              </a:r>
              <a:endParaRPr lang="ko-KR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81144" y="4646092"/>
              <a:ext cx="2326332" cy="59040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81143" y="16089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High-level controller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2753733" y="2204195"/>
              <a:ext cx="390698" cy="918164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>
              <a:stCxn id="14" idx="2"/>
            </p:cNvCxnSpPr>
            <p:nvPr/>
          </p:nvCxnSpPr>
          <p:spPr>
            <a:xfrm flipH="1">
              <a:off x="2949081" y="5241260"/>
              <a:ext cx="5542" cy="251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876883" y="5492966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1781143" y="3127502"/>
              <a:ext cx="2335876" cy="590203"/>
              <a:chOff x="1781143" y="3167012"/>
              <a:chExt cx="2335876" cy="590203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1781143" y="3167012"/>
                <a:ext cx="2335876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905462" y="3279816"/>
                <a:ext cx="2097626" cy="378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Low-level </a:t>
                </a:r>
                <a:r>
                  <a:rPr lang="en-US" altLang="ko-KR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controller</a:t>
                </a:r>
                <a:endParaRPr lang="ko-KR" alt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아래쪽 화살표 19"/>
            <p:cNvSpPr/>
            <p:nvPr/>
          </p:nvSpPr>
          <p:spPr>
            <a:xfrm>
              <a:off x="2748962" y="3722848"/>
              <a:ext cx="390698" cy="918476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874703" y="1899052"/>
              <a:ext cx="906440" cy="3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874703" y="3434908"/>
              <a:ext cx="9064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874703" y="1899052"/>
              <a:ext cx="0" cy="35939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모서리가 둥근 직사각형 25"/>
          <p:cNvSpPr/>
          <p:nvPr/>
        </p:nvSpPr>
        <p:spPr>
          <a:xfrm>
            <a:off x="4913081" y="2625669"/>
            <a:ext cx="2834747" cy="72019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Outputs stable foot stepping location and trajectory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926505" y="3993288"/>
            <a:ext cx="2821324" cy="72019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Outputs optimal torque to track the trajectory using inverse dynamics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56533" y="3668905"/>
            <a:ext cx="1547843" cy="330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Full </a:t>
            </a:r>
            <a:r>
              <a:rPr lang="en-US" altLang="ko-KR" b="1" dirty="0" smtClean="0"/>
              <a:t>Body Model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5482021" y="2295524"/>
            <a:ext cx="1622355" cy="330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Simplified Model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48341" y="1294904"/>
            <a:ext cx="764793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High-level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: uses a </a:t>
            </a:r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simplified model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that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generates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dynamically </a:t>
            </a:r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 foot stepping location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to reduce complexity of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 and </a:t>
            </a:r>
            <a:r>
              <a:rPr lang="en-US" altLang="ko-KR" sz="1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disturbances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Low-level controller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: uses a </a:t>
            </a:r>
            <a:r>
              <a:rPr lang="en-US" altLang="ko-KR" sz="16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body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inverse dynamics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providing </a:t>
            </a:r>
            <a:r>
              <a:rPr lang="en-US" altLang="ko-KR" sz="1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compliant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motions and </a:t>
            </a:r>
            <a:r>
              <a:rPr lang="en-US" altLang="ko-KR" sz="1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robustness</a:t>
            </a:r>
            <a:endParaRPr lang="en-US" altLang="ko-KR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38322" y="3266466"/>
            <a:ext cx="1625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Ease complexity</a:t>
            </a:r>
          </a:p>
          <a:p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Reactiveness</a:t>
            </a:r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>
            <a:off x="1184203" y="4672078"/>
            <a:ext cx="1269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Compliance</a:t>
            </a:r>
            <a:endParaRPr lang="en-US" altLang="ko-K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600" dirty="0" smtClean="0"/>
              <a:t>- Robustness</a:t>
            </a:r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520020" y="2294760"/>
                <a:ext cx="1201162" cy="410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20" y="2294760"/>
                <a:ext cx="1201162" cy="41075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143107" y="3408497"/>
                <a:ext cx="176112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07" y="3408497"/>
                <a:ext cx="1761124" cy="391582"/>
              </a:xfrm>
              <a:prstGeom prst="rect">
                <a:avLst/>
              </a:prstGeom>
              <a:blipFill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3187041" y="4770015"/>
                <a:ext cx="6395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041" y="4770015"/>
                <a:ext cx="639534" cy="391582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090627" y="5960172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27" y="5960172"/>
                <a:ext cx="58817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18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Theme</a:t>
            </a:r>
            <a:endParaRPr lang="ko-KR" altLang="en-US" sz="3000" dirty="0"/>
          </a:p>
        </p:txBody>
      </p:sp>
      <p:sp>
        <p:nvSpPr>
          <p:cNvPr id="12" name="직사각형 11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Contributions</a:t>
            </a:r>
            <a:endParaRPr lang="en-US" altLang="ko-KR" sz="1600" b="1" kern="0" dirty="0" smtClean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9334" y="1443567"/>
            <a:ext cx="7657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Designed a </a:t>
            </a:r>
            <a:r>
              <a:rPr lang="en-US" altLang="ko-KR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reliable</a:t>
            </a:r>
            <a:r>
              <a:rPr lang="en-US" altLang="ko-K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locomotion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ontrol framework:</a:t>
            </a:r>
            <a:endParaRPr lang="en-US" altLang="ko-K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48341" y="2051353"/>
            <a:ext cx="7051418" cy="984885"/>
            <a:chOff x="648341" y="1903214"/>
            <a:chExt cx="7051418" cy="984885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759518" y="2272546"/>
              <a:ext cx="694024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Reactive: can stabilize balance from large pushes (push recovery)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No drift: can prevent </a:t>
              </a:r>
              <a:r>
                <a:rPr lang="en-US" altLang="ko-KR" sz="17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CoM</a:t>
              </a: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drift</a:t>
              </a:r>
              <a:endParaRPr lang="en-US" altLang="ko-KR" sz="1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48341" y="1903214"/>
              <a:ext cx="25285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High-level controller</a:t>
              </a:r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48341" y="3775739"/>
            <a:ext cx="8337718" cy="1508105"/>
            <a:chOff x="648341" y="3285288"/>
            <a:chExt cx="8337718" cy="1508105"/>
          </a:xfrm>
        </p:grpSpPr>
        <p:sp>
          <p:nvSpPr>
            <p:cNvPr id="39" name="TextBox 38"/>
            <p:cNvSpPr txBox="1"/>
            <p:nvPr/>
          </p:nvSpPr>
          <p:spPr>
            <a:xfrm flipH="1">
              <a:off x="759518" y="3654620"/>
              <a:ext cx="822654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Compliant: can adapt large impact </a:t>
              </a:r>
              <a:r>
                <a:rPr lang="en-US" altLang="ko-KR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force </a:t>
              </a: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(foot landing case)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Robust: can counteract the perturbations (uneven terrain)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Full optimization vector: </a:t>
              </a: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can </a:t>
              </a: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handle contact forces, contact constraints </a:t>
              </a: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explicitly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Online optimization: can solve </a:t>
              </a:r>
              <a:r>
                <a:rPr lang="en-US" altLang="ko-KR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QP problem in </a:t>
              </a:r>
              <a:r>
                <a:rPr lang="en-US" altLang="ko-KR" sz="17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real-time</a:t>
              </a:r>
              <a:endParaRPr lang="en-US" altLang="ko-KR" sz="1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48341" y="3285288"/>
              <a:ext cx="24847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Low-level </a:t>
              </a:r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controller</a:t>
              </a:r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14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Experiment Setup</a:t>
            </a:r>
            <a:endParaRPr lang="ko-KR" altLang="en-US" sz="3000" dirty="0"/>
          </a:p>
        </p:txBody>
      </p:sp>
      <p:sp>
        <p:nvSpPr>
          <p:cNvPr id="4" name="직사각형 3"/>
          <p:cNvSpPr/>
          <p:nvPr/>
        </p:nvSpPr>
        <p:spPr>
          <a:xfrm>
            <a:off x="172552" y="795259"/>
            <a:ext cx="6187060" cy="44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just" fontAlgn="base">
              <a:lnSpc>
                <a:spcPct val="16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To verify the overall performance of proposed control framework: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1449" y="1339737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Uneven terrain: Slope, debris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1449" y="4500332"/>
            <a:ext cx="7657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Versatile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dynamic gaits: trot, pace, bound, etc. 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871529" y="1782136"/>
            <a:ext cx="1632247" cy="1498720"/>
            <a:chOff x="1871529" y="1725974"/>
            <a:chExt cx="1632247" cy="14987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529" y="1725974"/>
              <a:ext cx="1632247" cy="122418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039438" y="2916917"/>
              <a:ext cx="13539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Slope (over 30°)</a:t>
              </a:r>
              <a:endParaRPr lang="ko-KR" altLang="en-US" sz="1400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655666" y="1782136"/>
            <a:ext cx="1576366" cy="1498720"/>
            <a:chOff x="3662206" y="1725974"/>
            <a:chExt cx="1576366" cy="14987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" t="24814" r="17407" b="370"/>
            <a:stretch/>
          </p:blipFill>
          <p:spPr>
            <a:xfrm>
              <a:off x="3662206" y="1725974"/>
              <a:ext cx="1576366" cy="122002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123216" y="2916917"/>
              <a:ext cx="6543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Debris</a:t>
              </a:r>
              <a:endParaRPr lang="ko-KR" altLang="en-US" sz="1400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56125" y="5650311"/>
            <a:ext cx="839908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[2] </a:t>
            </a:r>
            <a:r>
              <a:rPr lang="en-US" altLang="ko-KR" sz="1100" dirty="0" err="1" smtClean="0"/>
              <a:t>Barasuol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V., </a:t>
            </a:r>
            <a:r>
              <a:rPr lang="en-US" altLang="ko-KR" sz="1100" dirty="0" err="1"/>
              <a:t>Buchli</a:t>
            </a:r>
            <a:r>
              <a:rPr lang="en-US" altLang="ko-KR" sz="1100" dirty="0"/>
              <a:t>, J., </a:t>
            </a:r>
            <a:r>
              <a:rPr lang="en-US" altLang="ko-KR" sz="1100" dirty="0" err="1"/>
              <a:t>Semini</a:t>
            </a:r>
            <a:r>
              <a:rPr lang="en-US" altLang="ko-KR" sz="1100" dirty="0"/>
              <a:t>, C., </a:t>
            </a:r>
            <a:r>
              <a:rPr lang="en-US" altLang="ko-KR" sz="1100" dirty="0" err="1"/>
              <a:t>Frigerio</a:t>
            </a:r>
            <a:r>
              <a:rPr lang="en-US" altLang="ko-KR" sz="1100" dirty="0"/>
              <a:t>, M., De </a:t>
            </a:r>
            <a:r>
              <a:rPr lang="en-US" altLang="ko-KR" sz="1100" dirty="0" err="1"/>
              <a:t>Pieri</a:t>
            </a:r>
            <a:r>
              <a:rPr lang="en-US" altLang="ko-KR" sz="1100" dirty="0"/>
              <a:t>, E. R., &amp; Caldwell, D. G. (2013, May). A reactive controller framework for quadrupedal locomotion on challenging terrain. In ICRA (pp. 2554-2561</a:t>
            </a:r>
            <a:r>
              <a:rPr lang="en-US" altLang="ko-KR" sz="1100" dirty="0" smtClean="0"/>
              <a:t>).</a:t>
            </a:r>
          </a:p>
          <a:p>
            <a:r>
              <a:rPr lang="en-US" altLang="ko-KR" sz="1100" dirty="0" smtClean="0"/>
              <a:t>[3] </a:t>
            </a:r>
            <a:r>
              <a:rPr lang="en-US" altLang="ko-KR" sz="1100" dirty="0" err="1"/>
              <a:t>Khorram</a:t>
            </a:r>
            <a:r>
              <a:rPr lang="en-US" altLang="ko-KR" sz="1100" dirty="0"/>
              <a:t>, Mahdi, and S. Ali A. </a:t>
            </a:r>
            <a:r>
              <a:rPr lang="en-US" altLang="ko-KR" sz="1100" dirty="0" err="1"/>
              <a:t>Moosavian</a:t>
            </a:r>
            <a:r>
              <a:rPr lang="en-US" altLang="ko-KR" sz="1100" dirty="0"/>
              <a:t>. "Push recovery of a quadruped robot on challenging terrains." </a:t>
            </a:r>
            <a:r>
              <a:rPr lang="en-US" altLang="ko-KR" sz="1100" dirty="0" err="1"/>
              <a:t>Robotica</a:t>
            </a:r>
            <a:r>
              <a:rPr lang="en-US" altLang="ko-KR" sz="1100" dirty="0"/>
              <a:t> 35.8 (2017): 1670-1689.</a:t>
            </a:r>
            <a:endParaRPr lang="ko-KR" altLang="en-US" sz="11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171449" y="3350353"/>
            <a:ext cx="7657510" cy="838691"/>
            <a:chOff x="171449" y="3368185"/>
            <a:chExt cx="7657510" cy="838691"/>
          </a:xfrm>
        </p:grpSpPr>
        <p:sp>
          <p:nvSpPr>
            <p:cNvPr id="7" name="직사각형 6"/>
            <p:cNvSpPr/>
            <p:nvPr/>
          </p:nvSpPr>
          <p:spPr>
            <a:xfrm>
              <a:off x="171449" y="3368185"/>
              <a:ext cx="7657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v"/>
              </a:pP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Push recovery: withstand </a:t>
              </a:r>
              <a:r>
                <a:rPr lang="en-US" altLang="ko-KR" sz="16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200~600 </a:t>
              </a:r>
              <a:r>
                <a:rPr lang="en-US" altLang="ko-KR" sz="1600" b="1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push </a:t>
              </a:r>
              <a:r>
                <a:rPr lang="en-US" altLang="ko-KR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[2], [3] </a:t>
              </a:r>
              <a:endPara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flipH="1">
              <a:off x="580058" y="3683656"/>
              <a:ext cx="46585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[2]: 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 70kg quadruped robot withstands up to </a:t>
              </a:r>
              <a:r>
                <a:rPr lang="en-US" altLang="ko-KR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600 </a:t>
              </a:r>
              <a:r>
                <a:rPr lang="en-US" altLang="ko-KR" sz="1400" b="1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 </a:t>
              </a:r>
              <a:r>
                <a:rPr lang="en-US" altLang="ko-KR" sz="140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push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[3]: </a:t>
              </a:r>
              <a:r>
                <a:rPr lang="en-US" altLang="ko-KR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 40kg quadruped robot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, withstands up to </a:t>
              </a:r>
              <a:r>
                <a:rPr lang="en-US" altLang="ko-KR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200 </a:t>
              </a:r>
              <a:r>
                <a:rPr lang="en-US" altLang="ko-KR" sz="14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N </a:t>
              </a:r>
              <a:r>
                <a:rPr lang="en-US" altLang="ko-KR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push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5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High-Level Controller</a:t>
            </a:r>
            <a:endParaRPr lang="ko-KR" altLang="en-US" sz="3000" dirty="0"/>
          </a:p>
        </p:txBody>
      </p:sp>
      <p:pic>
        <p:nvPicPr>
          <p:cNvPr id="5" name="bandicam 2018-11-06 10-54-22-95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026" y="1910888"/>
            <a:ext cx="7263598" cy="41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4081" y="883299"/>
            <a:ext cx="6756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Linear Inverted Pendulum Model (LIPM)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69490" y="1436560"/>
                <a:ext cx="2818528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𝐶𝑜𝑀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𝐶𝑜𝑀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490" y="1436560"/>
                <a:ext cx="2818528" cy="321178"/>
              </a:xfrm>
              <a:prstGeom prst="rect">
                <a:avLst/>
              </a:prstGeom>
              <a:blipFill>
                <a:blip r:embed="rId6"/>
                <a:stretch>
                  <a:fillRect l="-866" t="-1923" r="-1515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20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High-Level Controller</a:t>
            </a:r>
            <a:endParaRPr lang="ko-KR" altLang="en-US" sz="3000" dirty="0"/>
          </a:p>
        </p:txBody>
      </p:sp>
      <p:pic>
        <p:nvPicPr>
          <p:cNvPr id="3" name="bandicam 2018-11-06 11-02-06-84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199" y="1910889"/>
            <a:ext cx="7263601" cy="41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4081" y="883299"/>
                <a:ext cx="6756875" cy="40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Capture Point (CP):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1" y="883299"/>
                <a:ext cx="6756875" cy="405945"/>
              </a:xfrm>
              <a:prstGeom prst="rect">
                <a:avLst/>
              </a:prstGeom>
              <a:blipFill>
                <a:blip r:embed="rId7"/>
                <a:stretch>
                  <a:fillRect l="-993" t="-909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69490" y="1436560"/>
                <a:ext cx="2818528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𝐶𝑜𝑀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𝐶𝑜𝑀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490" y="1436560"/>
                <a:ext cx="2818528" cy="321178"/>
              </a:xfrm>
              <a:prstGeom prst="rect">
                <a:avLst/>
              </a:prstGeom>
              <a:blipFill>
                <a:blip r:embed="rId6"/>
                <a:stretch>
                  <a:fillRect l="-866" t="-1923" r="-1732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18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</a:t>
            </a:r>
            <a:r>
              <a:rPr lang="en-US" altLang="ko-KR" sz="3000" dirty="0" smtClean="0"/>
              <a:t>. </a:t>
            </a:r>
            <a:r>
              <a:rPr lang="en-US" altLang="ko-KR" sz="3000" dirty="0" smtClean="0"/>
              <a:t>High-Level Controller</a:t>
            </a:r>
            <a:endParaRPr lang="ko-KR" alt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774081" y="883299"/>
            <a:ext cx="6756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Capture Point with offset</a:t>
            </a:r>
            <a:endParaRPr lang="ko-KR" altLang="en-US" sz="2000" dirty="0"/>
          </a:p>
        </p:txBody>
      </p:sp>
      <p:pic>
        <p:nvPicPr>
          <p:cNvPr id="4" name="bandicam 2018-11-06 11-08-27-32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954" y="1910889"/>
            <a:ext cx="7263600" cy="41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123255" y="1394042"/>
            <a:ext cx="6913980" cy="400110"/>
            <a:chOff x="2250242" y="1394042"/>
            <a:chExt cx="6913980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250242" y="1436560"/>
                  <a:ext cx="4643514" cy="32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𝐶𝑜𝑀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𝐶𝑜𝑀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=0.15,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=0.005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0242" y="1436560"/>
                  <a:ext cx="4643514" cy="321178"/>
                </a:xfrm>
                <a:prstGeom prst="rect">
                  <a:avLst/>
                </a:prstGeom>
                <a:blipFill>
                  <a:blip r:embed="rId6"/>
                  <a:stretch>
                    <a:fillRect l="-262" t="-1923" r="-787" b="-30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오른쪽 화살표 4"/>
            <p:cNvSpPr/>
            <p:nvPr/>
          </p:nvSpPr>
          <p:spPr>
            <a:xfrm>
              <a:off x="6969956" y="1443970"/>
              <a:ext cx="606176" cy="30025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2332" y="1394042"/>
              <a:ext cx="1511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Deceleration!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25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12412</TotalTime>
  <Words>976</Words>
  <Application>Microsoft Office PowerPoint</Application>
  <PresentationFormat>화면 슬라이드 쇼(4:3)</PresentationFormat>
  <Paragraphs>247</Paragraphs>
  <Slides>23</Slides>
  <Notes>22</Notes>
  <HiddenSlides>0</HiddenSlides>
  <MMClips>18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HY헤드라인M</vt:lpstr>
      <vt:lpstr>맑은 고딕</vt:lpstr>
      <vt:lpstr>Arial</vt:lpstr>
      <vt:lpstr>Calibri</vt:lpstr>
      <vt:lpstr>Calibri Light</vt:lpstr>
      <vt:lpstr>Cambria Math</vt:lpstr>
      <vt:lpstr>Centaur</vt:lpstr>
      <vt:lpstr>times</vt:lpstr>
      <vt:lpstr>Times New Roman</vt:lpstr>
      <vt:lpstr>Wingdings</vt:lpstr>
      <vt:lpstr>Office 테마</vt:lpstr>
      <vt:lpstr>A Reactive Online Optimization Based Whole Body Contol for Quadruped Locomotion Over Challenging Terrain</vt:lpstr>
      <vt:lpstr>Table of Contents</vt:lpstr>
      <vt:lpstr>1. Theme</vt:lpstr>
      <vt:lpstr>1. Theme</vt:lpstr>
      <vt:lpstr>1. Theme</vt:lpstr>
      <vt:lpstr>2. Experiment Setup</vt:lpstr>
      <vt:lpstr>3. High-Level Controller</vt:lpstr>
      <vt:lpstr>3. High-Level Controller</vt:lpstr>
      <vt:lpstr>3. High-Level Controller</vt:lpstr>
      <vt:lpstr>3. High-Level Controller</vt:lpstr>
      <vt:lpstr>3. High-Level Controller</vt:lpstr>
      <vt:lpstr>3. High-Level Controller</vt:lpstr>
      <vt:lpstr>3. High-Level Controller</vt:lpstr>
      <vt:lpstr>3. High-Level Controller</vt:lpstr>
      <vt:lpstr>3. High-Level Controller</vt:lpstr>
      <vt:lpstr>4. Low-Level Controller</vt:lpstr>
      <vt:lpstr>4. Low-Level Controller</vt:lpstr>
      <vt:lpstr>4. Low-Level Controller</vt:lpstr>
      <vt:lpstr>4. Low-Level Controller</vt:lpstr>
      <vt:lpstr>4. Low-Level Controller</vt:lpstr>
      <vt:lpstr>4. Low-Level Controller</vt:lpstr>
      <vt:lpstr>5. Result &amp; Future Work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Seungwoo Hong</cp:lastModifiedBy>
  <cp:revision>409</cp:revision>
  <dcterms:created xsi:type="dcterms:W3CDTF">2016-12-02T06:38:51Z</dcterms:created>
  <dcterms:modified xsi:type="dcterms:W3CDTF">2018-11-07T03:13:48Z</dcterms:modified>
</cp:coreProperties>
</file>